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3"/>
  </p:notesMasterIdLst>
  <p:sldIdLst>
    <p:sldId id="269" r:id="rId2"/>
    <p:sldId id="270" r:id="rId3"/>
    <p:sldId id="308" r:id="rId4"/>
    <p:sldId id="271" r:id="rId5"/>
    <p:sldId id="282" r:id="rId6"/>
    <p:sldId id="272" r:id="rId7"/>
    <p:sldId id="273" r:id="rId8"/>
    <p:sldId id="309" r:id="rId9"/>
    <p:sldId id="274" r:id="rId10"/>
    <p:sldId id="275" r:id="rId11"/>
    <p:sldId id="276" r:id="rId12"/>
    <p:sldId id="277" r:id="rId13"/>
    <p:sldId id="278" r:id="rId14"/>
    <p:sldId id="279" r:id="rId15"/>
    <p:sldId id="280" r:id="rId16"/>
    <p:sldId id="281"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B927C2-DB34-4FB6-BAC1-4E27574A4887}">
          <p14:sldIdLst/>
        </p14:section>
        <p14:section name="Untitled Section" id="{6EDD3102-58A1-4760-84F9-59A1AA77F204}">
          <p14:sldIdLst>
            <p14:sldId id="269"/>
            <p14:sldId id="270"/>
            <p14:sldId id="308"/>
            <p14:sldId id="271"/>
            <p14:sldId id="282"/>
            <p14:sldId id="272"/>
            <p14:sldId id="273"/>
            <p14:sldId id="309"/>
            <p14:sldId id="274"/>
            <p14:sldId id="275"/>
            <p14:sldId id="276"/>
            <p14:sldId id="277"/>
            <p14:sldId id="278"/>
            <p14:sldId id="279"/>
            <p14:sldId id="280"/>
            <p14:sldId id="281"/>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153" autoAdjust="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7D15E-48F7-47DB-8B95-57C78892A92D}" type="datetimeFigureOut">
              <a:rPr lang="en-US" smtClean="0"/>
              <a:t>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9050F-40E9-4187-94F3-BA66FDA02E4B}" type="slidenum">
              <a:rPr lang="en-US" smtClean="0"/>
              <a:t>‹#›</a:t>
            </a:fld>
            <a:endParaRPr lang="en-US"/>
          </a:p>
        </p:txBody>
      </p:sp>
    </p:spTree>
    <p:extLst>
      <p:ext uri="{BB962C8B-B14F-4D97-AF65-F5344CB8AC3E}">
        <p14:creationId xmlns:p14="http://schemas.microsoft.com/office/powerpoint/2010/main" val="2173299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948FB-2BAF-4B4F-997F-5F4B6B16BC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CC4F65-DCDF-409D-8A9B-93C1518B3E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F9A539-69B4-409E-AD97-F1D55649C432}"/>
              </a:ext>
            </a:extLst>
          </p:cNvPr>
          <p:cNvSpPr>
            <a:spLocks noGrp="1"/>
          </p:cNvSpPr>
          <p:nvPr>
            <p:ph type="dt" sz="half" idx="10"/>
          </p:nvPr>
        </p:nvSpPr>
        <p:spPr/>
        <p:txBody>
          <a:bodyPr/>
          <a:lstStyle/>
          <a:p>
            <a:fld id="{4EB64A66-D302-419B-8627-2EEFA32D157A}" type="datetimeFigureOut">
              <a:rPr lang="en-US" smtClean="0"/>
              <a:t>2/18/2023</a:t>
            </a:fld>
            <a:endParaRPr lang="en-US"/>
          </a:p>
        </p:txBody>
      </p:sp>
      <p:sp>
        <p:nvSpPr>
          <p:cNvPr id="5" name="Footer Placeholder 4">
            <a:extLst>
              <a:ext uri="{FF2B5EF4-FFF2-40B4-BE49-F238E27FC236}">
                <a16:creationId xmlns:a16="http://schemas.microsoft.com/office/drawing/2014/main" id="{4D51AAF9-D094-4311-AB73-B35207CD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17014-E6BF-4CA3-812D-A3D4B9807EC3}"/>
              </a:ext>
            </a:extLst>
          </p:cNvPr>
          <p:cNvSpPr>
            <a:spLocks noGrp="1"/>
          </p:cNvSpPr>
          <p:nvPr>
            <p:ph type="sldNum" sz="quarter" idx="12"/>
          </p:nvPr>
        </p:nvSpPr>
        <p:spPr/>
        <p:txBody>
          <a:bodyPr/>
          <a:lstStyle/>
          <a:p>
            <a:fld id="{FDCA1564-7A75-4133-B187-E9EBBC6305BE}" type="slidenum">
              <a:rPr lang="en-US" smtClean="0"/>
              <a:t>‹#›</a:t>
            </a:fld>
            <a:endParaRPr lang="en-US"/>
          </a:p>
        </p:txBody>
      </p:sp>
    </p:spTree>
    <p:extLst>
      <p:ext uri="{BB962C8B-B14F-4D97-AF65-F5344CB8AC3E}">
        <p14:creationId xmlns:p14="http://schemas.microsoft.com/office/powerpoint/2010/main" val="3631157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65EC-1A32-447F-8F5D-FD860149D5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2CB387-06CF-4FD7-9EF1-A8450E4160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3DD3BC-0B3B-49CA-8A85-A245B40508A5}"/>
              </a:ext>
            </a:extLst>
          </p:cNvPr>
          <p:cNvSpPr>
            <a:spLocks noGrp="1"/>
          </p:cNvSpPr>
          <p:nvPr>
            <p:ph type="dt" sz="half" idx="10"/>
          </p:nvPr>
        </p:nvSpPr>
        <p:spPr/>
        <p:txBody>
          <a:bodyPr/>
          <a:lstStyle/>
          <a:p>
            <a:fld id="{4EB64A66-D302-419B-8627-2EEFA32D157A}" type="datetimeFigureOut">
              <a:rPr lang="en-US" smtClean="0"/>
              <a:t>2/18/2023</a:t>
            </a:fld>
            <a:endParaRPr lang="en-US"/>
          </a:p>
        </p:txBody>
      </p:sp>
      <p:sp>
        <p:nvSpPr>
          <p:cNvPr id="5" name="Footer Placeholder 4">
            <a:extLst>
              <a:ext uri="{FF2B5EF4-FFF2-40B4-BE49-F238E27FC236}">
                <a16:creationId xmlns:a16="http://schemas.microsoft.com/office/drawing/2014/main" id="{6BEF7636-E4F3-4021-A318-771F32DE2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5415B-18FB-44FA-BCA6-26FE207CC399}"/>
              </a:ext>
            </a:extLst>
          </p:cNvPr>
          <p:cNvSpPr>
            <a:spLocks noGrp="1"/>
          </p:cNvSpPr>
          <p:nvPr>
            <p:ph type="sldNum" sz="quarter" idx="12"/>
          </p:nvPr>
        </p:nvSpPr>
        <p:spPr/>
        <p:txBody>
          <a:bodyPr/>
          <a:lstStyle/>
          <a:p>
            <a:fld id="{FDCA1564-7A75-4133-B187-E9EBBC6305BE}" type="slidenum">
              <a:rPr lang="en-US" smtClean="0"/>
              <a:t>‹#›</a:t>
            </a:fld>
            <a:endParaRPr lang="en-US"/>
          </a:p>
        </p:txBody>
      </p:sp>
    </p:spTree>
    <p:extLst>
      <p:ext uri="{BB962C8B-B14F-4D97-AF65-F5344CB8AC3E}">
        <p14:creationId xmlns:p14="http://schemas.microsoft.com/office/powerpoint/2010/main" val="289704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09D273-4464-481A-A950-F057F87E2025}" type="datetimeFigureOut">
              <a:rPr lang="en-US" smtClean="0"/>
              <a:t>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4CB8B0-84CF-4C32-B26B-09E9F6678274}" type="slidenum">
              <a:rPr lang="en-US" smtClean="0"/>
              <a:t>‹#›</a:t>
            </a:fld>
            <a:endParaRPr lang="en-US"/>
          </a:p>
        </p:txBody>
      </p:sp>
    </p:spTree>
    <p:extLst>
      <p:ext uri="{BB962C8B-B14F-4D97-AF65-F5344CB8AC3E}">
        <p14:creationId xmlns:p14="http://schemas.microsoft.com/office/powerpoint/2010/main" val="2257625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8128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age">
    <p:bg>
      <p:bgPr>
        <a:solidFill>
          <a:srgbClr val="2042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51714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2429D0-1C1C-42E4-B7F6-E7D3097B4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0D5DFB-0083-4A56-AB38-EB3EA6FC31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10EA82-4810-4D2B-825B-CECD0B3D6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B64A66-D302-419B-8627-2EEFA32D157A}" type="datetimeFigureOut">
              <a:rPr lang="en-US" smtClean="0"/>
              <a:t>2/18/2023</a:t>
            </a:fld>
            <a:endParaRPr lang="en-US"/>
          </a:p>
        </p:txBody>
      </p:sp>
      <p:sp>
        <p:nvSpPr>
          <p:cNvPr id="5" name="Footer Placeholder 4">
            <a:extLst>
              <a:ext uri="{FF2B5EF4-FFF2-40B4-BE49-F238E27FC236}">
                <a16:creationId xmlns:a16="http://schemas.microsoft.com/office/drawing/2014/main" id="{A40E8F5D-D32B-4A26-A31B-5B30430D71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B943A1-1B98-4DF3-8210-82411B5C32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CA1564-7A75-4133-B187-E9EBBC6305BE}" type="slidenum">
              <a:rPr lang="en-US" smtClean="0"/>
              <a:t>‹#›</a:t>
            </a:fld>
            <a:endParaRPr lang="en-US"/>
          </a:p>
        </p:txBody>
      </p:sp>
      <p:pic>
        <p:nvPicPr>
          <p:cNvPr id="7" name="Picture 6">
            <a:extLst>
              <a:ext uri="{FF2B5EF4-FFF2-40B4-BE49-F238E27FC236}">
                <a16:creationId xmlns:a16="http://schemas.microsoft.com/office/drawing/2014/main" id="{63F63C9C-B074-4CDD-AE82-ACC8AD78F64B}"/>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7432" y="91267"/>
            <a:ext cx="1329937" cy="412779"/>
          </a:xfrm>
          <a:prstGeom prst="rect">
            <a:avLst/>
          </a:prstGeom>
        </p:spPr>
      </p:pic>
    </p:spTree>
    <p:extLst>
      <p:ext uri="{BB962C8B-B14F-4D97-AF65-F5344CB8AC3E}">
        <p14:creationId xmlns:p14="http://schemas.microsoft.com/office/powerpoint/2010/main" val="2988703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ws.amazon.com/s3/featur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aws.amazon.com/AWSEC2/latest/UserGuide/using-regions-availability-zones.html"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docs.aws.amazon.com/AWSEC2/latest/UserGuide/using-regions-availability-zones.htm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A631-E996-4245-96F9-B3DBA35BF115}"/>
              </a:ext>
            </a:extLst>
          </p:cNvPr>
          <p:cNvSpPr>
            <a:spLocks noGrp="1"/>
          </p:cNvSpPr>
          <p:nvPr>
            <p:ph type="title"/>
          </p:nvPr>
        </p:nvSpPr>
        <p:spPr>
          <a:xfrm>
            <a:off x="2375106" y="141923"/>
            <a:ext cx="10515600" cy="347541"/>
          </a:xfrm>
        </p:spPr>
        <p:txBody>
          <a:bodyPr>
            <a:normAutofit fontScale="90000"/>
          </a:bodyPr>
          <a:lstStyle/>
          <a:p>
            <a:r>
              <a:rPr lang="en-US" b="1" dirty="0" smtClean="0"/>
              <a:t>AWS DevOps Professiona</a:t>
            </a:r>
            <a:r>
              <a:rPr lang="en-US" b="1" dirty="0"/>
              <a:t>l</a:t>
            </a:r>
          </a:p>
        </p:txBody>
      </p:sp>
      <p:sp>
        <p:nvSpPr>
          <p:cNvPr id="3" name="Content Placeholder 2">
            <a:extLst>
              <a:ext uri="{FF2B5EF4-FFF2-40B4-BE49-F238E27FC236}">
                <a16:creationId xmlns:a16="http://schemas.microsoft.com/office/drawing/2014/main" id="{76E0047F-30DC-489F-92D1-3939CE53C307}"/>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46252646"/>
              </p:ext>
            </p:extLst>
          </p:nvPr>
        </p:nvGraphicFramePr>
        <p:xfrm>
          <a:off x="204247" y="489464"/>
          <a:ext cx="11783505" cy="6451661"/>
        </p:xfrm>
        <a:graphic>
          <a:graphicData uri="http://schemas.openxmlformats.org/drawingml/2006/table">
            <a:tbl>
              <a:tblPr>
                <a:tableStyleId>{5C22544A-7EE6-4342-B048-85BDC9FD1C3A}</a:tableStyleId>
              </a:tblPr>
              <a:tblGrid>
                <a:gridCol w="6720539">
                  <a:extLst>
                    <a:ext uri="{9D8B030D-6E8A-4147-A177-3AD203B41FA5}">
                      <a16:colId xmlns:a16="http://schemas.microsoft.com/office/drawing/2014/main" val="2686848345"/>
                    </a:ext>
                  </a:extLst>
                </a:gridCol>
                <a:gridCol w="5062966">
                  <a:extLst>
                    <a:ext uri="{9D8B030D-6E8A-4147-A177-3AD203B41FA5}">
                      <a16:colId xmlns:a16="http://schemas.microsoft.com/office/drawing/2014/main" val="3888526921"/>
                    </a:ext>
                  </a:extLst>
                </a:gridCol>
              </a:tblGrid>
              <a:tr h="249764">
                <a:tc>
                  <a:txBody>
                    <a:bodyPr/>
                    <a:lstStyle/>
                    <a:p>
                      <a:pPr algn="l" fontAlgn="b"/>
                      <a:r>
                        <a:rPr lang="en-US" sz="1600" b="1" u="none" strike="noStrike" dirty="0">
                          <a:effectLst/>
                        </a:rPr>
                        <a:t>Course Introduction</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93400711"/>
                  </a:ext>
                </a:extLst>
              </a:tr>
              <a:tr h="249764">
                <a:tc>
                  <a:txBody>
                    <a:bodyPr/>
                    <a:lstStyle/>
                    <a:p>
                      <a:pPr algn="l" fontAlgn="b"/>
                      <a:r>
                        <a:rPr lang="en-US" sz="1600" b="1" u="none" strike="noStrike" dirty="0">
                          <a:effectLst/>
                        </a:rPr>
                        <a:t>AWS Regions and </a:t>
                      </a:r>
                      <a:r>
                        <a:rPr lang="en-US" sz="1600" b="1" u="none" strike="noStrike" dirty="0" err="1">
                          <a:effectLst/>
                        </a:rPr>
                        <a:t>Availabilty</a:t>
                      </a:r>
                      <a:r>
                        <a:rPr lang="en-US" sz="1600" b="1" u="none" strike="noStrike" dirty="0">
                          <a:effectLst/>
                        </a:rPr>
                        <a:t> Zones</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91318240"/>
                  </a:ext>
                </a:extLst>
              </a:tr>
              <a:tr h="279067">
                <a:tc>
                  <a:txBody>
                    <a:bodyPr/>
                    <a:lstStyle/>
                    <a:p>
                      <a:pPr algn="l" fontAlgn="b"/>
                      <a:r>
                        <a:rPr lang="en-US" sz="1600" b="1" u="none" strike="noStrike" dirty="0">
                          <a:effectLst/>
                        </a:rPr>
                        <a:t>Major Services</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9473098"/>
                  </a:ext>
                </a:extLst>
              </a:tr>
              <a:tr h="249764">
                <a:tc>
                  <a:txBody>
                    <a:bodyPr/>
                    <a:lstStyle/>
                    <a:p>
                      <a:pPr algn="l" fontAlgn="b"/>
                      <a:r>
                        <a:rPr lang="en-US" sz="1600" b="1" u="none" strike="noStrike" dirty="0">
                          <a:effectLst/>
                        </a:rPr>
                        <a:t>VPC</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1207746"/>
                  </a:ext>
                </a:extLst>
              </a:tr>
              <a:tr h="249764">
                <a:tc>
                  <a:txBody>
                    <a:bodyPr/>
                    <a:lstStyle/>
                    <a:p>
                      <a:pPr algn="l" fontAlgn="b"/>
                      <a:r>
                        <a:rPr lang="en-US" sz="1600" u="none" strike="noStrike" dirty="0">
                          <a:effectLst/>
                        </a:rPr>
                        <a:t>Trusted </a:t>
                      </a:r>
                      <a:r>
                        <a:rPr lang="en-US" sz="1600" u="none" strike="noStrike" dirty="0" err="1">
                          <a:effectLst/>
                        </a:rPr>
                        <a:t>Advisior</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82921493"/>
                  </a:ext>
                </a:extLst>
              </a:tr>
              <a:tr h="249764">
                <a:tc>
                  <a:txBody>
                    <a:bodyPr/>
                    <a:lstStyle/>
                    <a:p>
                      <a:pPr algn="l" fontAlgn="b"/>
                      <a:r>
                        <a:rPr lang="en-US" sz="1600" u="none" strike="noStrike">
                          <a:effectLst/>
                        </a:rPr>
                        <a:t>AWS Cloud Trail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3971834"/>
                  </a:ext>
                </a:extLst>
              </a:tr>
              <a:tr h="249764">
                <a:tc>
                  <a:txBody>
                    <a:bodyPr/>
                    <a:lstStyle/>
                    <a:p>
                      <a:pPr algn="l" fontAlgn="b"/>
                      <a:r>
                        <a:rPr lang="en-US" sz="1600" u="none" strike="noStrike" dirty="0">
                          <a:solidFill>
                            <a:schemeClr val="accent6"/>
                          </a:solidFill>
                          <a:effectLst/>
                        </a:rPr>
                        <a:t>IAM</a:t>
                      </a:r>
                      <a:endParaRPr lang="en-US" sz="1600" b="0" i="0" u="none" strike="noStrike" dirty="0">
                        <a:solidFill>
                          <a:schemeClr val="accent6"/>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98625344"/>
                  </a:ext>
                </a:extLst>
              </a:tr>
              <a:tr h="249764">
                <a:tc>
                  <a:txBody>
                    <a:bodyPr/>
                    <a:lstStyle/>
                    <a:p>
                      <a:pPr algn="l" fontAlgn="b"/>
                      <a:r>
                        <a:rPr lang="en-US" sz="1600" b="1" u="none" strike="noStrike" dirty="0">
                          <a:effectLst/>
                        </a:rPr>
                        <a:t>S3</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1295978"/>
                  </a:ext>
                </a:extLst>
              </a:tr>
              <a:tr h="249764">
                <a:tc>
                  <a:txBody>
                    <a:bodyPr/>
                    <a:lstStyle/>
                    <a:p>
                      <a:pPr algn="l" fontAlgn="b"/>
                      <a:r>
                        <a:rPr lang="en-US" sz="1600" b="1" u="none" strike="noStrike" dirty="0">
                          <a:effectLst/>
                        </a:rPr>
                        <a:t>AWS Cloud Front</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9988048"/>
                  </a:ext>
                </a:extLst>
              </a:tr>
              <a:tr h="249764">
                <a:tc>
                  <a:txBody>
                    <a:bodyPr/>
                    <a:lstStyle/>
                    <a:p>
                      <a:pPr algn="l" fontAlgn="b"/>
                      <a:r>
                        <a:rPr lang="en-US" sz="1600" b="1" u="none" strike="noStrike" dirty="0">
                          <a:effectLst/>
                        </a:rPr>
                        <a:t>AWS Cloud Watch</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08607961"/>
                  </a:ext>
                </a:extLst>
              </a:tr>
              <a:tr h="249764">
                <a:tc>
                  <a:txBody>
                    <a:bodyPr/>
                    <a:lstStyle/>
                    <a:p>
                      <a:pPr algn="l" fontAlgn="b"/>
                      <a:r>
                        <a:rPr lang="en-US" sz="1600" b="1" u="none" strike="noStrike" dirty="0">
                          <a:effectLst/>
                        </a:rPr>
                        <a:t>AWS EC2</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1954496"/>
                  </a:ext>
                </a:extLst>
              </a:tr>
              <a:tr h="249764">
                <a:tc>
                  <a:txBody>
                    <a:bodyPr/>
                    <a:lstStyle/>
                    <a:p>
                      <a:pPr algn="l" fontAlgn="b"/>
                      <a:r>
                        <a:rPr lang="en-US" sz="1600" u="none" strike="noStrike" dirty="0">
                          <a:effectLst/>
                        </a:rPr>
                        <a:t>Elastic Load Balancer &amp; </a:t>
                      </a:r>
                      <a:r>
                        <a:rPr lang="en-US" sz="1600" u="none" strike="noStrike" dirty="0" err="1">
                          <a:effectLst/>
                        </a:rPr>
                        <a:t>AutoScaling</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Theory/Lab</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53736576"/>
                  </a:ext>
                </a:extLst>
              </a:tr>
              <a:tr h="249764">
                <a:tc>
                  <a:txBody>
                    <a:bodyPr/>
                    <a:lstStyle/>
                    <a:p>
                      <a:pPr algn="l" fontAlgn="b"/>
                      <a:r>
                        <a:rPr lang="en-US" sz="1600" u="none" strike="noStrike" dirty="0">
                          <a:effectLst/>
                        </a:rPr>
                        <a:t>AWS Route 53</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11980823"/>
                  </a:ext>
                </a:extLst>
              </a:tr>
              <a:tr h="249764">
                <a:tc>
                  <a:txBody>
                    <a:bodyPr/>
                    <a:lstStyle/>
                    <a:p>
                      <a:pPr algn="l" fontAlgn="b"/>
                      <a:r>
                        <a:rPr lang="en-US" sz="1600" u="none" strike="noStrike" dirty="0">
                          <a:effectLst/>
                        </a:rPr>
                        <a:t>AWS Simple Queue Service</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2187034"/>
                  </a:ext>
                </a:extLst>
              </a:tr>
              <a:tr h="249764">
                <a:tc>
                  <a:txBody>
                    <a:bodyPr/>
                    <a:lstStyle/>
                    <a:p>
                      <a:pPr algn="l" fontAlgn="b"/>
                      <a:r>
                        <a:rPr lang="en-US" sz="1600" b="1" u="none" strike="noStrike" dirty="0">
                          <a:effectLst/>
                        </a:rPr>
                        <a:t>AWS Simple Notification Service</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23872448"/>
                  </a:ext>
                </a:extLst>
              </a:tr>
              <a:tr h="309155">
                <a:tc>
                  <a:txBody>
                    <a:bodyPr/>
                    <a:lstStyle/>
                    <a:p>
                      <a:pPr algn="l" fontAlgn="b"/>
                      <a:r>
                        <a:rPr lang="en-US" sz="1600" u="none" strike="noStrike" dirty="0">
                          <a:effectLst/>
                        </a:rPr>
                        <a:t>AWS </a:t>
                      </a:r>
                      <a:r>
                        <a:rPr lang="en-US" sz="1600" u="none" strike="noStrike" dirty="0" smtClean="0">
                          <a:effectLst/>
                        </a:rPr>
                        <a:t>lambda</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5787992"/>
                  </a:ext>
                </a:extLst>
              </a:tr>
              <a:tr h="251305">
                <a:tc>
                  <a:txBody>
                    <a:bodyPr/>
                    <a:lstStyle/>
                    <a:p>
                      <a:pPr algn="l" fontAlgn="b"/>
                      <a:r>
                        <a:rPr lang="en-US" sz="1600" u="none" strike="noStrike" dirty="0">
                          <a:solidFill>
                            <a:schemeClr val="accent6"/>
                          </a:solidFill>
                          <a:effectLst/>
                        </a:rPr>
                        <a:t>AWS RDS</a:t>
                      </a:r>
                      <a:endParaRPr lang="en-US" sz="1600" b="0" i="0" u="none" strike="noStrike" dirty="0">
                        <a:solidFill>
                          <a:schemeClr val="accent6"/>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2182878"/>
                  </a:ext>
                </a:extLst>
              </a:tr>
              <a:tr h="249764">
                <a:tc>
                  <a:txBody>
                    <a:bodyPr/>
                    <a:lstStyle/>
                    <a:p>
                      <a:pPr algn="l" fontAlgn="b"/>
                      <a:r>
                        <a:rPr lang="en-US" sz="1600" dirty="0" smtClean="0"/>
                        <a:t>AWS </a:t>
                      </a:r>
                      <a:r>
                        <a:rPr lang="en-US" sz="1600" dirty="0" err="1" smtClean="0"/>
                        <a:t>CloudFormation</a:t>
                      </a:r>
                      <a:r>
                        <a:rPr lang="en-US" sz="1600" dirty="0" smtClean="0"/>
                        <a:t> </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85644427"/>
                  </a:ext>
                </a:extLst>
              </a:tr>
              <a:tr h="331319">
                <a:tc>
                  <a:txBody>
                    <a:bodyPr/>
                    <a:lstStyle/>
                    <a:p>
                      <a:pPr algn="l" fontAlgn="b"/>
                      <a:r>
                        <a:rPr lang="en-US" sz="1600" u="none" strike="noStrike" dirty="0">
                          <a:effectLst/>
                        </a:rPr>
                        <a:t> </a:t>
                      </a:r>
                      <a:r>
                        <a:rPr lang="en-US" sz="1600" dirty="0" smtClean="0"/>
                        <a:t>AWS </a:t>
                      </a:r>
                      <a:r>
                        <a:rPr lang="en-US" sz="1600" dirty="0" err="1" smtClean="0"/>
                        <a:t>CodeDeploy</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751025"/>
                  </a:ext>
                </a:extLst>
              </a:tr>
              <a:tr h="249764">
                <a:tc>
                  <a:txBody>
                    <a:bodyPr/>
                    <a:lstStyle/>
                    <a:p>
                      <a:pPr algn="l" fontAlgn="b"/>
                      <a:r>
                        <a:rPr lang="en-US" sz="1600" dirty="0" smtClean="0"/>
                        <a:t>AWS Elastic Beanstalk</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Theory/Lab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47463047"/>
                  </a:ext>
                </a:extLst>
              </a:tr>
              <a:tr h="249764">
                <a:tc>
                  <a:txBody>
                    <a:bodyPr/>
                    <a:lstStyle/>
                    <a:p>
                      <a:pPr algn="l" fontAlgn="b"/>
                      <a:r>
                        <a:rPr lang="en-US" sz="1600" dirty="0" smtClean="0"/>
                        <a:t>Amazon EC2 Container Registry</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u="none" strike="noStrike" dirty="0" smtClean="0">
                          <a:effectLst/>
                        </a:rPr>
                        <a:t>Theory/Lab</a:t>
                      </a:r>
                      <a:endParaRPr lang="en-US" sz="1600" b="0" i="0" u="none" strike="noStrike" dirty="0" smtClean="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04958387"/>
                  </a:ext>
                </a:extLst>
              </a:tr>
              <a:tr h="249764">
                <a:tc>
                  <a:txBody>
                    <a:bodyPr/>
                    <a:lstStyle/>
                    <a:p>
                      <a:pPr algn="l" fontAlgn="b"/>
                      <a:r>
                        <a:rPr lang="en-US" sz="1600" u="none" strike="noStrike" dirty="0">
                          <a:effectLst/>
                        </a:rPr>
                        <a:t>Other Topics and Assignment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8222591"/>
                  </a:ext>
                </a:extLst>
              </a:tr>
              <a:tr h="249764">
                <a:tc>
                  <a:txBody>
                    <a:bodyPr/>
                    <a:lstStyle/>
                    <a:p>
                      <a:pPr algn="l" fontAlgn="b"/>
                      <a:r>
                        <a:rPr lang="en-US" sz="1600" u="none" strike="noStrike" dirty="0">
                          <a:effectLst/>
                        </a:rPr>
                        <a:t>Blue Green Deployment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 Assignment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9806644"/>
                  </a:ext>
                </a:extLst>
              </a:tr>
              <a:tr h="249764">
                <a:tc>
                  <a:txBody>
                    <a:bodyPr/>
                    <a:lstStyle/>
                    <a:p>
                      <a:pPr algn="l" fontAlgn="b"/>
                      <a:r>
                        <a:rPr lang="en-US" sz="1600" u="none" strike="noStrike" dirty="0">
                          <a:effectLst/>
                        </a:rPr>
                        <a:t>Immutable Deployment </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 Assignment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486339"/>
                  </a:ext>
                </a:extLst>
              </a:tr>
              <a:tr h="249764">
                <a:tc>
                  <a:txBody>
                    <a:bodyPr/>
                    <a:lstStyle/>
                    <a:p>
                      <a:pPr algn="l" fontAlgn="b"/>
                      <a:r>
                        <a:rPr lang="en-US" sz="1600" u="none" strike="noStrike" dirty="0" smtClean="0">
                          <a:effectLst/>
                        </a:rPr>
                        <a:t>Server less </a:t>
                      </a:r>
                      <a:r>
                        <a:rPr lang="en-US" sz="1600" u="none" strike="noStrike" dirty="0">
                          <a:effectLst/>
                        </a:rPr>
                        <a:t>Computing </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Theory/ Assignment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52347542"/>
                  </a:ext>
                </a:extLst>
              </a:tr>
            </a:tbl>
          </a:graphicData>
        </a:graphic>
      </p:graphicFrame>
    </p:spTree>
    <p:extLst>
      <p:ext uri="{BB962C8B-B14F-4D97-AF65-F5344CB8AC3E}">
        <p14:creationId xmlns:p14="http://schemas.microsoft.com/office/powerpoint/2010/main" val="4091513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6"/>
          </p:nvPr>
        </p:nvPicPr>
        <p:blipFill>
          <a:blip r:embed="rId2">
            <a:extLst>
              <a:ext uri="{28A0092B-C50C-407E-A947-70E740481C1C}">
                <a14:useLocalDpi xmlns:a14="http://schemas.microsoft.com/office/drawing/2010/main" val="0"/>
              </a:ext>
            </a:extLst>
          </a:blip>
          <a:srcRect l="18256" r="18256"/>
          <a:stretch>
            <a:fillRect/>
          </a:stretch>
        </p:blipFill>
        <p:spPr>
          <a:xfrm>
            <a:off x="5661025" y="0"/>
            <a:ext cx="6530975" cy="6858000"/>
          </a:xfrm>
        </p:spPr>
      </p:pic>
      <p:pic>
        <p:nvPicPr>
          <p:cNvPr id="28" name="Picture 27"/>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7310"/>
          <a:stretch/>
        </p:blipFill>
        <p:spPr>
          <a:xfrm rot="10800000">
            <a:off x="6892212" y="3877866"/>
            <a:ext cx="5299788" cy="2980133"/>
          </a:xfrm>
          <a:prstGeom prst="rect">
            <a:avLst/>
          </a:prstGeom>
        </p:spPr>
      </p:pic>
      <p:grpSp>
        <p:nvGrpSpPr>
          <p:cNvPr id="8" name="Group 7"/>
          <p:cNvGrpSpPr/>
          <p:nvPr/>
        </p:nvGrpSpPr>
        <p:grpSpPr>
          <a:xfrm>
            <a:off x="2989783" y="6568832"/>
            <a:ext cx="6212434" cy="276999"/>
            <a:chOff x="2906112" y="6568832"/>
            <a:chExt cx="6212434" cy="276999"/>
          </a:xfrm>
        </p:grpSpPr>
        <p:grpSp>
          <p:nvGrpSpPr>
            <p:cNvPr id="10" name="Group 9"/>
            <p:cNvGrpSpPr/>
            <p:nvPr/>
          </p:nvGrpSpPr>
          <p:grpSpPr>
            <a:xfrm>
              <a:off x="2906112" y="6568832"/>
              <a:ext cx="1736820" cy="276999"/>
              <a:chOff x="2906112" y="6568832"/>
              <a:chExt cx="1736820" cy="276999"/>
            </a:xfrm>
          </p:grpSpPr>
          <p:sp>
            <p:nvSpPr>
              <p:cNvPr id="24" name="Rectangle 23"/>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25"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2" name="Group 11"/>
            <p:cNvGrpSpPr/>
            <p:nvPr/>
          </p:nvGrpSpPr>
          <p:grpSpPr>
            <a:xfrm>
              <a:off x="6069024" y="6568832"/>
              <a:ext cx="1144575" cy="276999"/>
              <a:chOff x="6069024" y="6568832"/>
              <a:chExt cx="1144575" cy="276999"/>
            </a:xfrm>
          </p:grpSpPr>
          <p:sp>
            <p:nvSpPr>
              <p:cNvPr id="22" name="Rectangle 21"/>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23"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3" name="Group 12"/>
            <p:cNvGrpSpPr/>
            <p:nvPr/>
          </p:nvGrpSpPr>
          <p:grpSpPr>
            <a:xfrm>
              <a:off x="4774970" y="6568832"/>
              <a:ext cx="1159219" cy="276999"/>
              <a:chOff x="4745259" y="6568832"/>
              <a:chExt cx="1159219" cy="276999"/>
            </a:xfrm>
          </p:grpSpPr>
          <p:sp>
            <p:nvSpPr>
              <p:cNvPr id="20" name="Rectangle 19"/>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2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4" name="Group 13"/>
            <p:cNvGrpSpPr/>
            <p:nvPr/>
          </p:nvGrpSpPr>
          <p:grpSpPr>
            <a:xfrm>
              <a:off x="7350594" y="6568832"/>
              <a:ext cx="1767952" cy="276999"/>
              <a:chOff x="7439181" y="6568832"/>
              <a:chExt cx="1767952" cy="276999"/>
            </a:xfrm>
          </p:grpSpPr>
          <p:sp>
            <p:nvSpPr>
              <p:cNvPr id="15" name="Rectangle 14"/>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6" name="Group 15"/>
              <p:cNvGrpSpPr/>
              <p:nvPr/>
            </p:nvGrpSpPr>
            <p:grpSpPr>
              <a:xfrm>
                <a:off x="7439181" y="6648704"/>
                <a:ext cx="127791" cy="126717"/>
                <a:chOff x="5370513" y="2312988"/>
                <a:chExt cx="1322388" cy="1311275"/>
              </a:xfrm>
              <a:solidFill>
                <a:schemeClr val="bg1"/>
              </a:solidFill>
            </p:grpSpPr>
            <p:sp>
              <p:nvSpPr>
                <p:cNvPr id="17"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8"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9"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sp>
        <p:nvSpPr>
          <p:cNvPr id="34" name="TextBox 33">
            <a:extLst>
              <a:ext uri="{FF2B5EF4-FFF2-40B4-BE49-F238E27FC236}">
                <a16:creationId xmlns:a16="http://schemas.microsoft.com/office/drawing/2014/main" id="{948A2979-A456-4286-B8FC-8FF4C0C58EFD}"/>
              </a:ext>
            </a:extLst>
          </p:cNvPr>
          <p:cNvSpPr txBox="1"/>
          <p:nvPr/>
        </p:nvSpPr>
        <p:spPr>
          <a:xfrm>
            <a:off x="761617" y="2695502"/>
            <a:ext cx="4620280" cy="1015663"/>
          </a:xfrm>
          <a:prstGeom prst="rect">
            <a:avLst/>
          </a:prstGeom>
          <a:noFill/>
        </p:spPr>
        <p:txBody>
          <a:bodyPr wrap="square" rtlCol="0" anchor="ctr">
            <a:spAutoFit/>
          </a:bodyPr>
          <a:lstStyle/>
          <a:p>
            <a:r>
              <a:rPr lang="en-US" sz="6000" dirty="0" smtClean="0">
                <a:solidFill>
                  <a:srgbClr val="20428F"/>
                </a:solidFill>
              </a:rPr>
              <a:t>AWS Services</a:t>
            </a:r>
            <a:endParaRPr lang="en-US" sz="6000" dirty="0">
              <a:solidFill>
                <a:srgbClr val="20428F"/>
              </a:solidFill>
            </a:endParaRPr>
          </a:p>
        </p:txBody>
      </p:sp>
      <p:sp>
        <p:nvSpPr>
          <p:cNvPr id="27" name="Rectangle 26"/>
          <p:cNvSpPr/>
          <p:nvPr/>
        </p:nvSpPr>
        <p:spPr>
          <a:xfrm rot="16200000">
            <a:off x="10295793" y="1621250"/>
            <a:ext cx="3387273" cy="276999"/>
          </a:xfrm>
          <a:prstGeom prst="rect">
            <a:avLst/>
          </a:prstGeom>
        </p:spPr>
        <p:txBody>
          <a:bodyPr wrap="none">
            <a:spAutoFit/>
          </a:bodyPr>
          <a:lstStyle/>
          <a:p>
            <a:pPr algn="r"/>
            <a:r>
              <a:rPr lang="en-US" altLang="ko-KR" sz="1200" dirty="0">
                <a:solidFill>
                  <a:schemeClr val="bg1"/>
                </a:solidFill>
                <a:latin typeface="Calibri" panose="020F0502020204030204" pitchFamily="34" charset="0"/>
                <a:cs typeface="Calibri" panose="020F0502020204030204" pitchFamily="34" charset="0"/>
              </a:rPr>
              <a:t>CO-CREATION | COLLABORATION | COORDINATION</a:t>
            </a:r>
            <a:endParaRPr lang="ko-KR" altLang="en-US" sz="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01447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5778" r="22907"/>
          <a:stretch/>
        </p:blipFill>
        <p:spPr>
          <a:xfrm>
            <a:off x="2547257" y="182881"/>
            <a:ext cx="6648994" cy="6505302"/>
          </a:xfrm>
          <a:prstGeom prst="rect">
            <a:avLst/>
          </a:prstGeom>
          <a:ln/>
        </p:spPr>
        <p:style>
          <a:lnRef idx="1">
            <a:schemeClr val="accent5"/>
          </a:lnRef>
          <a:fillRef idx="3">
            <a:schemeClr val="accent5"/>
          </a:fillRef>
          <a:effectRef idx="2">
            <a:schemeClr val="accent5"/>
          </a:effectRef>
          <a:fontRef idx="minor">
            <a:schemeClr val="lt1"/>
          </a:fontRef>
        </p:style>
      </p:pic>
    </p:spTree>
    <p:extLst>
      <p:ext uri="{BB962C8B-B14F-4D97-AF65-F5344CB8AC3E}">
        <p14:creationId xmlns:p14="http://schemas.microsoft.com/office/powerpoint/2010/main" val="2405626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pic>
        <p:nvPicPr>
          <p:cNvPr id="23" name="Picture 24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342735" y="360433"/>
            <a:ext cx="1568109"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948A2979-A456-4286-B8FC-8FF4C0C58EFD}"/>
              </a:ext>
            </a:extLst>
          </p:cNvPr>
          <p:cNvSpPr txBox="1"/>
          <p:nvPr/>
        </p:nvSpPr>
        <p:spPr>
          <a:xfrm>
            <a:off x="2093767" y="448640"/>
            <a:ext cx="6672648" cy="646331"/>
          </a:xfrm>
          <a:prstGeom prst="rect">
            <a:avLst/>
          </a:prstGeom>
          <a:noFill/>
        </p:spPr>
        <p:txBody>
          <a:bodyPr wrap="square" rtlCol="0" anchor="ctr">
            <a:spAutoFit/>
          </a:bodyPr>
          <a:lstStyle/>
          <a:p>
            <a:r>
              <a:rPr lang="en-US" sz="3600" dirty="0" smtClean="0">
                <a:solidFill>
                  <a:srgbClr val="20428F"/>
                </a:solidFill>
              </a:rPr>
              <a:t>Introduction to Amazon EC2</a:t>
            </a:r>
            <a:endParaRPr lang="en-US" sz="3600" dirty="0">
              <a:solidFill>
                <a:srgbClr val="20428F"/>
              </a:solidFill>
            </a:endParaRPr>
          </a:p>
        </p:txBody>
      </p:sp>
      <p:sp>
        <p:nvSpPr>
          <p:cNvPr id="29" name="Freeform: Shape 5">
            <a:extLst>
              <a:ext uri="{FF2B5EF4-FFF2-40B4-BE49-F238E27FC236}">
                <a16:creationId xmlns:a16="http://schemas.microsoft.com/office/drawing/2014/main" id="{6E2E9094-67D8-4A7C-B3AF-095F1FFF635E}"/>
              </a:ext>
            </a:extLst>
          </p:cNvPr>
          <p:cNvSpPr/>
          <p:nvPr/>
        </p:nvSpPr>
        <p:spPr>
          <a:xfrm flipH="1">
            <a:off x="1727921" y="6611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Rectangle 2"/>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31" name="Rectangle 30"/>
          <p:cNvSpPr/>
          <p:nvPr/>
        </p:nvSpPr>
        <p:spPr>
          <a:xfrm>
            <a:off x="373793" y="1709223"/>
            <a:ext cx="10018230" cy="1569660"/>
          </a:xfrm>
          <a:prstGeom prst="rect">
            <a:avLst/>
          </a:prstGeom>
        </p:spPr>
        <p:txBody>
          <a:bodyPr wrap="square">
            <a:spAutoFit/>
          </a:bodyPr>
          <a:lstStyle/>
          <a:p>
            <a:pPr lvl="1">
              <a:lnSpc>
                <a:spcPct val="200000"/>
              </a:lnSpc>
            </a:pPr>
            <a:r>
              <a:rPr lang="en-US" sz="2400" dirty="0" smtClean="0">
                <a:solidFill>
                  <a:srgbClr val="20428F"/>
                </a:solidFill>
              </a:rPr>
              <a:t>Amazon EC2:</a:t>
            </a:r>
          </a:p>
          <a:p>
            <a:pPr lvl="1">
              <a:lnSpc>
                <a:spcPct val="150000"/>
              </a:lnSpc>
            </a:pPr>
            <a:r>
              <a:rPr lang="en-US" sz="1600" dirty="0">
                <a:solidFill>
                  <a:schemeClr val="tx1">
                    <a:lumMod val="65000"/>
                    <a:lumOff val="35000"/>
                  </a:schemeClr>
                </a:solidFill>
              </a:rPr>
              <a:t>“Amazon EC2 stand for (Elastic Computing Cloud). AWS EC2 is a backbone of AWS. AWS EC2 offers scalable computing capacity that allows business subscribers to run application and programs in the Cloud environment.”</a:t>
            </a:r>
          </a:p>
        </p:txBody>
      </p:sp>
      <p:sp>
        <p:nvSpPr>
          <p:cNvPr id="28" name="Rectangle 27"/>
          <p:cNvSpPr/>
          <p:nvPr/>
        </p:nvSpPr>
        <p:spPr>
          <a:xfrm>
            <a:off x="373793" y="3278883"/>
            <a:ext cx="3300484" cy="2308324"/>
          </a:xfrm>
          <a:prstGeom prst="rect">
            <a:avLst/>
          </a:prstGeom>
        </p:spPr>
        <p:txBody>
          <a:bodyPr wrap="square">
            <a:spAutoFit/>
          </a:bodyPr>
          <a:lstStyle/>
          <a:p>
            <a:pPr marL="742950" lvl="1" indent="-285750">
              <a:lnSpc>
                <a:spcPct val="200000"/>
              </a:lnSpc>
              <a:buFont typeface="Arial" panose="020B0604020202020204" pitchFamily="34" charset="0"/>
              <a:buChar char="•"/>
            </a:pPr>
            <a:endParaRPr lang="en-US" sz="1400" dirty="0" smtClean="0">
              <a:solidFill>
                <a:schemeClr val="tx1">
                  <a:lumMod val="65000"/>
                  <a:lumOff val="35000"/>
                </a:schemeClr>
              </a:solidFill>
              <a:cs typeface="Arial" pitchFamily="34" charset="0"/>
            </a:endParaRPr>
          </a:p>
          <a:p>
            <a:pPr marL="742950" lvl="1" indent="-285750">
              <a:lnSpc>
                <a:spcPct val="200000"/>
              </a:lnSpc>
              <a:buFont typeface="Arial" panose="020B0604020202020204" pitchFamily="34" charset="0"/>
              <a:buChar char="•"/>
            </a:pPr>
            <a:r>
              <a:rPr lang="en-US" sz="1400" dirty="0" smtClean="0">
                <a:solidFill>
                  <a:schemeClr val="tx1">
                    <a:lumMod val="65000"/>
                    <a:lumOff val="35000"/>
                  </a:schemeClr>
                </a:solidFill>
                <a:cs typeface="Arial" pitchFamily="34" charset="0"/>
              </a:rPr>
              <a:t>Elastic </a:t>
            </a:r>
            <a:r>
              <a:rPr lang="en-US" sz="1400" dirty="0">
                <a:solidFill>
                  <a:schemeClr val="tx1">
                    <a:lumMod val="65000"/>
                    <a:lumOff val="35000"/>
                  </a:schemeClr>
                </a:solidFill>
                <a:cs typeface="Arial" pitchFamily="34" charset="0"/>
              </a:rPr>
              <a:t>Web-Scale Computing</a:t>
            </a:r>
          </a:p>
          <a:p>
            <a:pPr marL="742950" lvl="1" indent="-285750">
              <a:lnSpc>
                <a:spcPct val="200000"/>
              </a:lnSpc>
              <a:buFont typeface="Arial" panose="020B0604020202020204" pitchFamily="34" charset="0"/>
              <a:buChar char="•"/>
            </a:pPr>
            <a:r>
              <a:rPr lang="en-US" sz="1400" dirty="0">
                <a:solidFill>
                  <a:schemeClr val="tx1">
                    <a:lumMod val="65000"/>
                    <a:lumOff val="35000"/>
                  </a:schemeClr>
                </a:solidFill>
                <a:cs typeface="Arial" pitchFamily="34" charset="0"/>
              </a:rPr>
              <a:t>Completely Control</a:t>
            </a:r>
          </a:p>
          <a:p>
            <a:pPr marL="742950" lvl="1" indent="-285750">
              <a:lnSpc>
                <a:spcPct val="200000"/>
              </a:lnSpc>
              <a:buFont typeface="Arial" panose="020B0604020202020204" pitchFamily="34" charset="0"/>
              <a:buChar char="•"/>
            </a:pPr>
            <a:r>
              <a:rPr lang="en-US" sz="1400" dirty="0">
                <a:solidFill>
                  <a:schemeClr val="tx1">
                    <a:lumMod val="65000"/>
                    <a:lumOff val="35000"/>
                  </a:schemeClr>
                </a:solidFill>
                <a:cs typeface="Arial" pitchFamily="34" charset="0"/>
              </a:rPr>
              <a:t>Flexible Cloud Hosting Services</a:t>
            </a:r>
          </a:p>
          <a:p>
            <a:pPr lvl="1">
              <a:lnSpc>
                <a:spcPct val="200000"/>
              </a:lnSpc>
            </a:pPr>
            <a:endParaRPr lang="en-US" sz="1600" dirty="0">
              <a:solidFill>
                <a:schemeClr val="tx1">
                  <a:lumMod val="65000"/>
                  <a:lumOff val="35000"/>
                </a:schemeClr>
              </a:solidFill>
            </a:endParaRPr>
          </a:p>
        </p:txBody>
      </p:sp>
      <p:sp>
        <p:nvSpPr>
          <p:cNvPr id="30" name="Rectangle 29"/>
          <p:cNvSpPr/>
          <p:nvPr/>
        </p:nvSpPr>
        <p:spPr>
          <a:xfrm>
            <a:off x="4968403" y="3317015"/>
            <a:ext cx="3300484" cy="2308324"/>
          </a:xfrm>
          <a:prstGeom prst="rect">
            <a:avLst/>
          </a:prstGeom>
        </p:spPr>
        <p:txBody>
          <a:bodyPr wrap="square">
            <a:spAutoFit/>
          </a:bodyPr>
          <a:lstStyle/>
          <a:p>
            <a:pPr marL="742950" lvl="1" indent="-285750">
              <a:lnSpc>
                <a:spcPct val="200000"/>
              </a:lnSpc>
              <a:buFont typeface="Arial" panose="020B0604020202020204" pitchFamily="34" charset="0"/>
              <a:buChar char="•"/>
            </a:pPr>
            <a:endParaRPr lang="en-US" sz="1400" dirty="0" smtClean="0">
              <a:solidFill>
                <a:schemeClr val="tx1">
                  <a:lumMod val="65000"/>
                  <a:lumOff val="35000"/>
                </a:schemeClr>
              </a:solidFill>
              <a:cs typeface="Arial" pitchFamily="34" charset="0"/>
            </a:endParaRPr>
          </a:p>
          <a:p>
            <a:pPr marL="742950" lvl="1" indent="-285750">
              <a:lnSpc>
                <a:spcPct val="200000"/>
              </a:lnSpc>
              <a:buFont typeface="Arial" panose="020B0604020202020204" pitchFamily="34" charset="0"/>
              <a:buChar char="•"/>
            </a:pPr>
            <a:r>
              <a:rPr lang="en-US" sz="1400" dirty="0" smtClean="0">
                <a:solidFill>
                  <a:schemeClr val="tx1">
                    <a:lumMod val="65000"/>
                    <a:lumOff val="35000"/>
                  </a:schemeClr>
                </a:solidFill>
                <a:cs typeface="Arial" pitchFamily="34" charset="0"/>
              </a:rPr>
              <a:t>Integrated </a:t>
            </a:r>
            <a:endParaRPr lang="en-US" sz="1400" dirty="0">
              <a:solidFill>
                <a:schemeClr val="tx1">
                  <a:lumMod val="65000"/>
                  <a:lumOff val="35000"/>
                </a:schemeClr>
              </a:solidFill>
              <a:cs typeface="Arial" pitchFamily="34" charset="0"/>
            </a:endParaRPr>
          </a:p>
          <a:p>
            <a:pPr marL="742950" lvl="1" indent="-285750">
              <a:lnSpc>
                <a:spcPct val="200000"/>
              </a:lnSpc>
              <a:buFont typeface="Arial" panose="020B0604020202020204" pitchFamily="34" charset="0"/>
              <a:buChar char="•"/>
            </a:pPr>
            <a:r>
              <a:rPr lang="en-US" sz="1400" dirty="0">
                <a:solidFill>
                  <a:schemeClr val="tx1">
                    <a:lumMod val="65000"/>
                    <a:lumOff val="35000"/>
                  </a:schemeClr>
                </a:solidFill>
                <a:cs typeface="Arial" pitchFamily="34" charset="0"/>
              </a:rPr>
              <a:t>Reliable </a:t>
            </a:r>
          </a:p>
          <a:p>
            <a:pPr marL="742950" lvl="1" indent="-285750">
              <a:lnSpc>
                <a:spcPct val="200000"/>
              </a:lnSpc>
              <a:buFont typeface="Arial" panose="020B0604020202020204" pitchFamily="34" charset="0"/>
              <a:buChar char="•"/>
            </a:pPr>
            <a:r>
              <a:rPr lang="en-US" sz="1400" dirty="0">
                <a:solidFill>
                  <a:schemeClr val="tx1">
                    <a:lumMod val="65000"/>
                    <a:lumOff val="35000"/>
                  </a:schemeClr>
                </a:solidFill>
                <a:cs typeface="Arial" pitchFamily="34" charset="0"/>
              </a:rPr>
              <a:t>Secure </a:t>
            </a:r>
          </a:p>
          <a:p>
            <a:pPr lvl="1">
              <a:lnSpc>
                <a:spcPct val="200000"/>
              </a:lnSpc>
            </a:pPr>
            <a:endParaRPr lang="en-US" sz="1600" dirty="0">
              <a:solidFill>
                <a:schemeClr val="tx1">
                  <a:lumMod val="65000"/>
                  <a:lumOff val="35000"/>
                </a:schemeClr>
              </a:solidFill>
            </a:endParaRPr>
          </a:p>
        </p:txBody>
      </p:sp>
    </p:spTree>
    <p:extLst>
      <p:ext uri="{BB962C8B-B14F-4D97-AF65-F5344CB8AC3E}">
        <p14:creationId xmlns:p14="http://schemas.microsoft.com/office/powerpoint/2010/main" val="1646094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l="47310"/>
          <a:stretch/>
        </p:blipFill>
        <p:spPr>
          <a:xfrm rot="10800000">
            <a:off x="6892212" y="3877866"/>
            <a:ext cx="5299788" cy="2980133"/>
          </a:xfrm>
          <a:prstGeom prst="rect">
            <a:avLst/>
          </a:prstGeom>
        </p:spPr>
      </p:pic>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sp>
        <p:nvSpPr>
          <p:cNvPr id="57"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0" name="Rectangle 59"/>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948A2979-A456-4286-B8FC-8FF4C0C58EFD}"/>
              </a:ext>
            </a:extLst>
          </p:cNvPr>
          <p:cNvSpPr txBox="1"/>
          <p:nvPr/>
        </p:nvSpPr>
        <p:spPr>
          <a:xfrm>
            <a:off x="2190741" y="499123"/>
            <a:ext cx="8201282" cy="646331"/>
          </a:xfrm>
          <a:prstGeom prst="rect">
            <a:avLst/>
          </a:prstGeom>
          <a:noFill/>
        </p:spPr>
        <p:txBody>
          <a:bodyPr wrap="square" rtlCol="0" anchor="ctr">
            <a:spAutoFit/>
          </a:bodyPr>
          <a:lstStyle/>
          <a:p>
            <a:r>
              <a:rPr lang="en-US" sz="3600" dirty="0">
                <a:solidFill>
                  <a:schemeClr val="tx1">
                    <a:lumMod val="65000"/>
                    <a:lumOff val="35000"/>
                  </a:schemeClr>
                </a:solidFill>
              </a:rPr>
              <a:t>Amazon Machine Image (AMI)</a:t>
            </a:r>
            <a:endParaRPr lang="en-US" sz="3600" dirty="0">
              <a:solidFill>
                <a:srgbClr val="20428F"/>
              </a:solidFill>
            </a:endParaRPr>
          </a:p>
        </p:txBody>
      </p:sp>
      <p:sp>
        <p:nvSpPr>
          <p:cNvPr id="2" name="Rectangle 1"/>
          <p:cNvSpPr/>
          <p:nvPr/>
        </p:nvSpPr>
        <p:spPr>
          <a:xfrm>
            <a:off x="373793" y="1709223"/>
            <a:ext cx="10018230" cy="2308324"/>
          </a:xfrm>
          <a:prstGeom prst="rect">
            <a:avLst/>
          </a:prstGeom>
        </p:spPr>
        <p:txBody>
          <a:bodyPr wrap="square">
            <a:spAutoFit/>
          </a:bodyPr>
          <a:lstStyle/>
          <a:p>
            <a:pPr lvl="1">
              <a:lnSpc>
                <a:spcPct val="200000"/>
              </a:lnSpc>
            </a:pPr>
            <a:r>
              <a:rPr lang="en-US" sz="2400" dirty="0" smtClean="0">
                <a:solidFill>
                  <a:srgbClr val="20428F"/>
                </a:solidFill>
              </a:rPr>
              <a:t>AMIs:</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An </a:t>
            </a:r>
            <a:r>
              <a:rPr lang="en-US" sz="1600" i="1" dirty="0">
                <a:solidFill>
                  <a:schemeClr val="tx1">
                    <a:lumMod val="65000"/>
                    <a:lumOff val="35000"/>
                  </a:schemeClr>
                </a:solidFill>
              </a:rPr>
              <a:t>Amazon Machine Image (AMI)</a:t>
            </a:r>
            <a:r>
              <a:rPr lang="en-US" sz="1600" dirty="0">
                <a:solidFill>
                  <a:schemeClr val="tx1">
                    <a:lumMod val="65000"/>
                    <a:lumOff val="35000"/>
                  </a:schemeClr>
                </a:solidFill>
              </a:rPr>
              <a:t> is a template that contains a software configuration (for example, an operating system, an application server, and applications)</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AMI is used to launch an instance, which is a copy of the AMI running as a virtual server in the cloud. </a:t>
            </a:r>
            <a:endParaRPr lang="en-US" sz="1600" dirty="0" smtClean="0">
              <a:solidFill>
                <a:schemeClr val="tx1">
                  <a:lumMod val="65000"/>
                  <a:lumOff val="35000"/>
                </a:schemeClr>
              </a:solidFill>
            </a:endParaRP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Multiple </a:t>
            </a:r>
            <a:r>
              <a:rPr lang="en-US" sz="1600" dirty="0">
                <a:solidFill>
                  <a:schemeClr val="tx1">
                    <a:lumMod val="65000"/>
                    <a:lumOff val="35000"/>
                  </a:schemeClr>
                </a:solidFill>
              </a:rPr>
              <a:t>instances of an AMI can be launched, as shown in the following figure.</a:t>
            </a:r>
          </a:p>
        </p:txBody>
      </p:sp>
      <p:pic>
        <p:nvPicPr>
          <p:cNvPr id="7170" name="Picture 2" descr="&#10;     Launch multiple instances from an AMI&#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531" y="4061865"/>
            <a:ext cx="2299063" cy="233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8342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pic>
        <p:nvPicPr>
          <p:cNvPr id="23" name="Picture 24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373793" y="294084"/>
            <a:ext cx="1518609" cy="80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948A2979-A456-4286-B8FC-8FF4C0C58EFD}"/>
              </a:ext>
            </a:extLst>
          </p:cNvPr>
          <p:cNvSpPr txBox="1"/>
          <p:nvPr/>
        </p:nvSpPr>
        <p:spPr>
          <a:xfrm>
            <a:off x="2093767" y="448640"/>
            <a:ext cx="7220050" cy="646331"/>
          </a:xfrm>
          <a:prstGeom prst="rect">
            <a:avLst/>
          </a:prstGeom>
          <a:noFill/>
        </p:spPr>
        <p:txBody>
          <a:bodyPr wrap="square" rtlCol="0" anchor="ctr">
            <a:spAutoFit/>
          </a:bodyPr>
          <a:lstStyle/>
          <a:p>
            <a:r>
              <a:rPr lang="en-US" sz="3600" dirty="0" smtClean="0">
                <a:solidFill>
                  <a:srgbClr val="20428F"/>
                </a:solidFill>
              </a:rPr>
              <a:t>Introduction to Amazon ElastiCache</a:t>
            </a:r>
            <a:endParaRPr lang="en-US" sz="3600" dirty="0">
              <a:solidFill>
                <a:srgbClr val="20428F"/>
              </a:solidFill>
            </a:endParaRPr>
          </a:p>
        </p:txBody>
      </p:sp>
      <p:sp>
        <p:nvSpPr>
          <p:cNvPr id="29" name="Freeform: Shape 5">
            <a:extLst>
              <a:ext uri="{FF2B5EF4-FFF2-40B4-BE49-F238E27FC236}">
                <a16:creationId xmlns:a16="http://schemas.microsoft.com/office/drawing/2014/main" id="{6E2E9094-67D8-4A7C-B3AF-095F1FFF635E}"/>
              </a:ext>
            </a:extLst>
          </p:cNvPr>
          <p:cNvSpPr/>
          <p:nvPr/>
        </p:nvSpPr>
        <p:spPr>
          <a:xfrm flipH="1">
            <a:off x="1727921" y="6611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Rectangle 2"/>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31" name="Rectangle 30"/>
          <p:cNvSpPr/>
          <p:nvPr/>
        </p:nvSpPr>
        <p:spPr>
          <a:xfrm>
            <a:off x="373793" y="1709223"/>
            <a:ext cx="10018230" cy="1938992"/>
          </a:xfrm>
          <a:prstGeom prst="rect">
            <a:avLst/>
          </a:prstGeom>
        </p:spPr>
        <p:txBody>
          <a:bodyPr wrap="square">
            <a:spAutoFit/>
          </a:bodyPr>
          <a:lstStyle/>
          <a:p>
            <a:pPr lvl="1">
              <a:lnSpc>
                <a:spcPct val="200000"/>
              </a:lnSpc>
            </a:pPr>
            <a:r>
              <a:rPr lang="en-US" sz="2400" dirty="0" smtClean="0">
                <a:solidFill>
                  <a:srgbClr val="20428F"/>
                </a:solidFill>
              </a:rPr>
              <a:t>ElastiCache:</a:t>
            </a:r>
          </a:p>
          <a:p>
            <a:pPr lvl="1">
              <a:lnSpc>
                <a:spcPct val="150000"/>
              </a:lnSpc>
            </a:pPr>
            <a:r>
              <a:rPr lang="en-US" sz="1600" dirty="0">
                <a:solidFill>
                  <a:schemeClr val="tx1">
                    <a:lumMod val="65000"/>
                    <a:lumOff val="35000"/>
                  </a:schemeClr>
                </a:solidFill>
              </a:rPr>
              <a:t>Amazon </a:t>
            </a:r>
            <a:r>
              <a:rPr lang="en-US" sz="1600" dirty="0" smtClean="0">
                <a:solidFill>
                  <a:schemeClr val="tx1">
                    <a:lumMod val="65000"/>
                    <a:lumOff val="35000"/>
                  </a:schemeClr>
                </a:solidFill>
              </a:rPr>
              <a:t>ElastiCache</a:t>
            </a:r>
            <a:r>
              <a:rPr lang="en-US" sz="1600" dirty="0">
                <a:solidFill>
                  <a:schemeClr val="tx1">
                    <a:lumMod val="65000"/>
                    <a:lumOff val="35000"/>
                  </a:schemeClr>
                </a:solidFill>
              </a:rPr>
              <a:t> makes it easy to deploy and manage a highly available and scalable in-memory data store in the cloud. Among the open source in-memory engines available to you for use with ElastiCache is </a:t>
            </a:r>
            <a:r>
              <a:rPr lang="en-US" sz="1600" dirty="0" err="1">
                <a:solidFill>
                  <a:schemeClr val="tx1">
                    <a:lumMod val="65000"/>
                    <a:lumOff val="35000"/>
                  </a:schemeClr>
                </a:solidFill>
              </a:rPr>
              <a:t>Redis</a:t>
            </a:r>
            <a:r>
              <a:rPr lang="en-US" sz="1600" dirty="0">
                <a:solidFill>
                  <a:schemeClr val="tx1">
                    <a:lumMod val="65000"/>
                    <a:lumOff val="35000"/>
                  </a:schemeClr>
                </a:solidFill>
              </a:rPr>
              <a:t>, which added powerful geospatial </a:t>
            </a:r>
            <a:r>
              <a:rPr lang="en-US" sz="1600" dirty="0" smtClean="0">
                <a:solidFill>
                  <a:schemeClr val="tx1">
                    <a:lumMod val="65000"/>
                    <a:lumOff val="35000"/>
                  </a:schemeClr>
                </a:solidFill>
              </a:rPr>
              <a:t>capabilities.</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704265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sp>
        <p:nvSpPr>
          <p:cNvPr id="57"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0" name="Rectangle 59"/>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948A2979-A456-4286-B8FC-8FF4C0C58EFD}"/>
              </a:ext>
            </a:extLst>
          </p:cNvPr>
          <p:cNvSpPr txBox="1"/>
          <p:nvPr/>
        </p:nvSpPr>
        <p:spPr>
          <a:xfrm>
            <a:off x="2190741" y="499123"/>
            <a:ext cx="8201282" cy="646331"/>
          </a:xfrm>
          <a:prstGeom prst="rect">
            <a:avLst/>
          </a:prstGeom>
          <a:noFill/>
        </p:spPr>
        <p:txBody>
          <a:bodyPr wrap="square" rtlCol="0" anchor="ctr">
            <a:spAutoFit/>
          </a:bodyPr>
          <a:lstStyle/>
          <a:p>
            <a:r>
              <a:rPr lang="en-US" sz="3600" dirty="0">
                <a:solidFill>
                  <a:srgbClr val="20428F"/>
                </a:solidFill>
              </a:rPr>
              <a:t>Amazon RDS</a:t>
            </a:r>
          </a:p>
        </p:txBody>
      </p:sp>
      <p:sp>
        <p:nvSpPr>
          <p:cNvPr id="2" name="Rectangle 1"/>
          <p:cNvSpPr/>
          <p:nvPr/>
        </p:nvSpPr>
        <p:spPr>
          <a:xfrm>
            <a:off x="373793" y="1709222"/>
            <a:ext cx="9606230" cy="3785652"/>
          </a:xfrm>
          <a:prstGeom prst="rect">
            <a:avLst/>
          </a:prstGeom>
        </p:spPr>
        <p:txBody>
          <a:bodyPr wrap="square">
            <a:spAutoFit/>
          </a:bodyPr>
          <a:lstStyle/>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A </a:t>
            </a:r>
            <a:r>
              <a:rPr lang="en-US" sz="1600" dirty="0">
                <a:solidFill>
                  <a:schemeClr val="tx1">
                    <a:lumMod val="65000"/>
                    <a:lumOff val="35000"/>
                  </a:schemeClr>
                </a:solidFill>
              </a:rPr>
              <a:t>web service that makes it easier to set up, operate, and scale a relational database in the AWS Cloud</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Provides </a:t>
            </a:r>
            <a:r>
              <a:rPr lang="en-US" sz="1600" dirty="0">
                <a:solidFill>
                  <a:schemeClr val="tx1">
                    <a:lumMod val="65000"/>
                    <a:lumOff val="35000"/>
                  </a:schemeClr>
                </a:solidFill>
              </a:rPr>
              <a:t>cost-efficient, resizable capacity for an industry-standard relational database and manages common database administration tasks. </a:t>
            </a:r>
            <a:endParaRPr lang="en-US" sz="1600" dirty="0" smtClean="0">
              <a:solidFill>
                <a:schemeClr val="tx1">
                  <a:lumMod val="65000"/>
                  <a:lumOff val="35000"/>
                </a:schemeClr>
              </a:solidFill>
            </a:endParaRP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RDS manages backups, software patching, automatic failure detection, and recovery</a:t>
            </a:r>
            <a:r>
              <a:rPr lang="en-US" sz="1600" dirty="0" smtClean="0">
                <a:solidFill>
                  <a:schemeClr val="tx1">
                    <a:lumMod val="65000"/>
                    <a:lumOff val="35000"/>
                  </a:schemeClr>
                </a:solidFill>
              </a:rPr>
              <a:t>.</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To deliver a managed service experience, Amazon RDS doesn't provide shell access to DB instances. </a:t>
            </a:r>
            <a:endParaRPr lang="en-US" sz="1600" dirty="0" smtClean="0">
              <a:solidFill>
                <a:schemeClr val="tx1">
                  <a:lumMod val="65000"/>
                  <a:lumOff val="35000"/>
                </a:schemeClr>
              </a:solidFill>
            </a:endParaRP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It </a:t>
            </a:r>
            <a:r>
              <a:rPr lang="en-US" sz="1600" dirty="0">
                <a:solidFill>
                  <a:schemeClr val="tx1">
                    <a:lumMod val="65000"/>
                    <a:lumOff val="35000"/>
                  </a:schemeClr>
                </a:solidFill>
              </a:rPr>
              <a:t>also restricts access to certain system procedures and tables that require advanced </a:t>
            </a:r>
            <a:r>
              <a:rPr lang="en-US" sz="1600" dirty="0" smtClean="0">
                <a:solidFill>
                  <a:schemeClr val="tx1">
                    <a:lumMod val="65000"/>
                    <a:lumOff val="35000"/>
                  </a:schemeClr>
                </a:solidFill>
              </a:rPr>
              <a:t>privileges.</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You can have automated backups performed when you need them, or manually create your own backup snapshot. </a:t>
            </a:r>
            <a:endParaRPr lang="en-US" sz="1600" dirty="0" smtClean="0">
              <a:solidFill>
                <a:schemeClr val="tx1">
                  <a:lumMod val="65000"/>
                  <a:lumOff val="35000"/>
                </a:schemeClr>
              </a:solidFill>
            </a:endParaRPr>
          </a:p>
          <a:p>
            <a:pPr lvl="1">
              <a:lnSpc>
                <a:spcPct val="150000"/>
              </a:lnSpc>
            </a:pPr>
            <a:endParaRPr lang="en-US" sz="1600" dirty="0">
              <a:solidFill>
                <a:schemeClr val="tx1">
                  <a:lumMod val="50000"/>
                  <a:lumOff val="50000"/>
                </a:schemeClr>
              </a:solidFill>
            </a:endParaRPr>
          </a:p>
          <a:p>
            <a:pPr lvl="1">
              <a:lnSpc>
                <a:spcPct val="150000"/>
              </a:lnSpc>
            </a:pPr>
            <a:endParaRPr lang="en-US" sz="1600" dirty="0" smtClean="0">
              <a:solidFill>
                <a:schemeClr val="tx1">
                  <a:lumMod val="50000"/>
                  <a:lumOff val="50000"/>
                </a:schemeClr>
              </a:solidFill>
            </a:endParaRPr>
          </a:p>
        </p:txBody>
      </p:sp>
      <p:pic>
        <p:nvPicPr>
          <p:cNvPr id="3" name="Picture 2"/>
          <p:cNvPicPr>
            <a:picLocks noChangeAspect="1"/>
          </p:cNvPicPr>
          <p:nvPr/>
        </p:nvPicPr>
        <p:blipFill rotWithShape="1">
          <a:blip r:embed="rId2"/>
          <a:srcRect l="1258" t="15177" r="1071" b="24044"/>
          <a:stretch/>
        </p:blipFill>
        <p:spPr>
          <a:xfrm>
            <a:off x="473180" y="4851694"/>
            <a:ext cx="11377750" cy="1018903"/>
          </a:xfrm>
          <a:prstGeom prst="rect">
            <a:avLst/>
          </a:prstGeom>
        </p:spPr>
      </p:pic>
    </p:spTree>
    <p:extLst>
      <p:ext uri="{BB962C8B-B14F-4D97-AF65-F5344CB8AC3E}">
        <p14:creationId xmlns:p14="http://schemas.microsoft.com/office/powerpoint/2010/main" val="3470573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65556"/>
            <a:ext cx="12192000" cy="292443"/>
          </a:xfrm>
          <a:prstGeom prst="rect">
            <a:avLst/>
          </a:prstGeom>
          <a:solidFill>
            <a:srgbClr val="204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0" name="Rectangle 59"/>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948A2979-A456-4286-B8FC-8FF4C0C58EFD}"/>
              </a:ext>
            </a:extLst>
          </p:cNvPr>
          <p:cNvSpPr txBox="1"/>
          <p:nvPr/>
        </p:nvSpPr>
        <p:spPr>
          <a:xfrm>
            <a:off x="2190741" y="499123"/>
            <a:ext cx="8201282" cy="646331"/>
          </a:xfrm>
          <a:prstGeom prst="rect">
            <a:avLst/>
          </a:prstGeom>
          <a:noFill/>
        </p:spPr>
        <p:txBody>
          <a:bodyPr wrap="square" rtlCol="0" anchor="ctr">
            <a:spAutoFit/>
          </a:bodyPr>
          <a:lstStyle/>
          <a:p>
            <a:r>
              <a:rPr lang="en-US" sz="3600" dirty="0">
                <a:solidFill>
                  <a:srgbClr val="20428F"/>
                </a:solidFill>
              </a:rPr>
              <a:t>Amazon </a:t>
            </a:r>
            <a:r>
              <a:rPr lang="en-US" sz="3600" dirty="0" smtClean="0">
                <a:solidFill>
                  <a:srgbClr val="20428F"/>
                </a:solidFill>
              </a:rPr>
              <a:t>S3</a:t>
            </a:r>
            <a:endParaRPr lang="en-US" sz="3600" dirty="0">
              <a:solidFill>
                <a:srgbClr val="20428F"/>
              </a:solidFill>
            </a:endParaRPr>
          </a:p>
        </p:txBody>
      </p:sp>
      <p:sp>
        <p:nvSpPr>
          <p:cNvPr id="2" name="Rectangle 1"/>
          <p:cNvSpPr/>
          <p:nvPr/>
        </p:nvSpPr>
        <p:spPr>
          <a:xfrm>
            <a:off x="544697" y="1881309"/>
            <a:ext cx="10572881" cy="4524315"/>
          </a:xfrm>
          <a:prstGeom prst="rect">
            <a:avLst/>
          </a:prstGeom>
        </p:spPr>
        <p:txBody>
          <a:bodyPr wrap="square">
            <a:spAutoFit/>
          </a:bodyPr>
          <a:lstStyle/>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Amazon S3 (Simple Storage Service) is object storage built to store and retrieve any amount of data from anywhere on the </a:t>
            </a:r>
            <a:r>
              <a:rPr lang="en-US" sz="1600" dirty="0" smtClean="0">
                <a:solidFill>
                  <a:schemeClr val="tx1">
                    <a:lumMod val="65000"/>
                    <a:lumOff val="35000"/>
                  </a:schemeClr>
                </a:solidFill>
              </a:rPr>
              <a:t>Internet.</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 S3 is a scalable, high-speed, web-based cloud storage </a:t>
            </a:r>
            <a:r>
              <a:rPr lang="en-US" sz="1600" dirty="0" smtClean="0">
                <a:solidFill>
                  <a:schemeClr val="tx1">
                    <a:lumMod val="65000"/>
                    <a:lumOff val="35000"/>
                  </a:schemeClr>
                </a:solidFill>
              </a:rPr>
              <a:t>service.</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An object consists of data, key (assigned name), and metadata. </a:t>
            </a:r>
            <a:endParaRPr lang="en-US" sz="1600" dirty="0" smtClean="0">
              <a:solidFill>
                <a:schemeClr val="tx1">
                  <a:lumMod val="65000"/>
                  <a:lumOff val="35000"/>
                </a:schemeClr>
              </a:solidFill>
            </a:endParaRP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 bucket is used to </a:t>
            </a:r>
            <a:r>
              <a:rPr lang="en-US" sz="1600" dirty="0">
                <a:solidFill>
                  <a:schemeClr val="tx1">
                    <a:lumMod val="65000"/>
                    <a:lumOff val="35000"/>
                  </a:schemeClr>
                </a:solidFill>
                <a:hlinkClick r:id="rId2"/>
              </a:rPr>
              <a:t>store objects</a:t>
            </a:r>
            <a:r>
              <a:rPr lang="en-US" sz="1600" dirty="0">
                <a:solidFill>
                  <a:schemeClr val="tx1">
                    <a:lumMod val="65000"/>
                    <a:lumOff val="35000"/>
                  </a:schemeClr>
                </a:solidFill>
              </a:rPr>
              <a:t>. When data is added to a bucket, Amazon S3 creates a unique version ID and allocates it to the object</a:t>
            </a:r>
            <a:r>
              <a:rPr lang="en-US" sz="1600" dirty="0" smtClean="0">
                <a:solidFill>
                  <a:schemeClr val="tx1">
                    <a:lumMod val="65000"/>
                    <a:lumOff val="35000"/>
                  </a:schemeClr>
                </a:solidFill>
              </a:rPr>
              <a:t>.</a:t>
            </a:r>
          </a:p>
          <a:p>
            <a:pPr marL="742950" lvl="1" indent="-285750">
              <a:lnSpc>
                <a:spcPct val="150000"/>
              </a:lnSpc>
              <a:buFont typeface="Arial" panose="020B0604020202020204" pitchFamily="34" charset="0"/>
              <a:buChar char="•"/>
            </a:pPr>
            <a:endParaRPr lang="en-US" sz="1600" dirty="0" smtClean="0">
              <a:solidFill>
                <a:schemeClr val="tx1">
                  <a:lumMod val="50000"/>
                  <a:lumOff val="50000"/>
                </a:schemeClr>
              </a:solidFill>
            </a:endParaRPr>
          </a:p>
          <a:p>
            <a:pPr marL="742950" lvl="1" indent="-285750">
              <a:lnSpc>
                <a:spcPct val="150000"/>
              </a:lnSpc>
              <a:buFont typeface="Arial" panose="020B0604020202020204" pitchFamily="34" charset="0"/>
              <a:buChar char="•"/>
            </a:pPr>
            <a:endParaRPr lang="en-US" sz="1600" dirty="0">
              <a:solidFill>
                <a:schemeClr val="tx1">
                  <a:lumMod val="50000"/>
                  <a:lumOff val="50000"/>
                </a:schemeClr>
              </a:solidFill>
            </a:endParaRPr>
          </a:p>
          <a:p>
            <a:pPr marL="742950" lvl="1" indent="-285750">
              <a:lnSpc>
                <a:spcPct val="150000"/>
              </a:lnSpc>
              <a:buFont typeface="Arial" panose="020B0604020202020204" pitchFamily="34" charset="0"/>
              <a:buChar char="•"/>
            </a:pPr>
            <a:endParaRPr lang="en-US" sz="1600" dirty="0" smtClean="0">
              <a:solidFill>
                <a:schemeClr val="tx1">
                  <a:lumMod val="50000"/>
                  <a:lumOff val="50000"/>
                </a:schemeClr>
              </a:solidFill>
            </a:endParaRPr>
          </a:p>
          <a:p>
            <a:pPr marL="742950" lvl="1" indent="-285750">
              <a:lnSpc>
                <a:spcPct val="150000"/>
              </a:lnSpc>
              <a:buFont typeface="Arial" panose="020B0604020202020204" pitchFamily="34" charset="0"/>
              <a:buChar char="•"/>
            </a:pPr>
            <a:endParaRPr lang="en-US" sz="1600" dirty="0">
              <a:solidFill>
                <a:schemeClr val="tx1">
                  <a:lumMod val="50000"/>
                  <a:lumOff val="50000"/>
                </a:schemeClr>
              </a:solidFill>
            </a:endParaRPr>
          </a:p>
          <a:p>
            <a:pPr lvl="1">
              <a:lnSpc>
                <a:spcPct val="150000"/>
              </a:lnSpc>
            </a:pPr>
            <a:endParaRPr lang="en-US" sz="1600" dirty="0">
              <a:solidFill>
                <a:schemeClr val="tx1">
                  <a:lumMod val="50000"/>
                  <a:lumOff val="50000"/>
                </a:schemeClr>
              </a:solidFill>
            </a:endParaRPr>
          </a:p>
          <a:p>
            <a:pPr marL="742950" lvl="1" indent="-285750">
              <a:lnSpc>
                <a:spcPct val="150000"/>
              </a:lnSpc>
              <a:buFont typeface="Arial" panose="020B0604020202020204" pitchFamily="34" charset="0"/>
              <a:buChar char="•"/>
            </a:pPr>
            <a:endParaRPr lang="en-US" sz="1600" dirty="0">
              <a:solidFill>
                <a:schemeClr val="tx1">
                  <a:lumMod val="50000"/>
                  <a:lumOff val="50000"/>
                </a:schemeClr>
              </a:solidFill>
            </a:endParaRPr>
          </a:p>
        </p:txBody>
      </p:sp>
      <p:pic>
        <p:nvPicPr>
          <p:cNvPr id="10242" name="Picture 2" descr="Example of an object, bucket, and link add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422" y="4509657"/>
            <a:ext cx="8524875"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49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a:stretch>
            <a:fillRect/>
          </a:stretch>
        </p:blipFill>
        <p:spPr>
          <a:xfrm>
            <a:off x="-409575" y="-147637"/>
            <a:ext cx="12601575" cy="7084927"/>
          </a:xfrm>
          <a:prstGeom prst="rect">
            <a:avLst/>
          </a:prstGeom>
        </p:spPr>
      </p:pic>
      <p:pic>
        <p:nvPicPr>
          <p:cNvPr id="7" name="Picture 6"/>
          <p:cNvPicPr>
            <a:picLocks noChangeAspect="1"/>
          </p:cNvPicPr>
          <p:nvPr/>
        </p:nvPicPr>
        <p:blipFill>
          <a:blip r:embed="rId3"/>
          <a:stretch>
            <a:fillRect/>
          </a:stretch>
        </p:blipFill>
        <p:spPr>
          <a:xfrm>
            <a:off x="10160793" y="-147637"/>
            <a:ext cx="2031207" cy="2046769"/>
          </a:xfrm>
          <a:prstGeom prst="rect">
            <a:avLst/>
          </a:prstGeom>
        </p:spPr>
      </p:pic>
    </p:spTree>
    <p:extLst>
      <p:ext uri="{BB962C8B-B14F-4D97-AF65-F5344CB8AC3E}">
        <p14:creationId xmlns:p14="http://schemas.microsoft.com/office/powerpoint/2010/main" val="1016504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6" name="Picture 5"/>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28435557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2036324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9783" y="6568832"/>
            <a:ext cx="6212434" cy="276999"/>
            <a:chOff x="2906112" y="6568832"/>
            <a:chExt cx="6212434" cy="276999"/>
          </a:xfrm>
        </p:grpSpPr>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1" name="Freeform 192"/>
            <p:cNvSpPr>
              <a:spLocks noEditPoints="1"/>
            </p:cNvSpPr>
            <p:nvPr/>
          </p:nvSpPr>
          <p:spPr bwMode="auto">
            <a:xfrm>
              <a:off x="4774970"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pic>
        <p:nvPicPr>
          <p:cNvPr id="23" name="Picture 24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342735" y="520826"/>
            <a:ext cx="1568109"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948A2979-A456-4286-B8FC-8FF4C0C58EFD}"/>
              </a:ext>
            </a:extLst>
          </p:cNvPr>
          <p:cNvSpPr txBox="1"/>
          <p:nvPr/>
        </p:nvSpPr>
        <p:spPr>
          <a:xfrm>
            <a:off x="2093767" y="448640"/>
            <a:ext cx="6672648" cy="646331"/>
          </a:xfrm>
          <a:prstGeom prst="rect">
            <a:avLst/>
          </a:prstGeom>
          <a:noFill/>
        </p:spPr>
        <p:txBody>
          <a:bodyPr wrap="square" rtlCol="0" anchor="ctr">
            <a:spAutoFit/>
          </a:bodyPr>
          <a:lstStyle/>
          <a:p>
            <a:r>
              <a:rPr lang="en-US" sz="3600" dirty="0" smtClean="0">
                <a:solidFill>
                  <a:srgbClr val="20428F"/>
                </a:solidFill>
              </a:rPr>
              <a:t>Amazon Web Services Exam</a:t>
            </a:r>
            <a:endParaRPr lang="en-US" sz="3600" dirty="0">
              <a:solidFill>
                <a:srgbClr val="20428F"/>
              </a:solidFill>
            </a:endParaRPr>
          </a:p>
        </p:txBody>
      </p:sp>
      <p:sp>
        <p:nvSpPr>
          <p:cNvPr id="29" name="Freeform: Shape 5">
            <a:extLst>
              <a:ext uri="{FF2B5EF4-FFF2-40B4-BE49-F238E27FC236}">
                <a16:creationId xmlns:a16="http://schemas.microsoft.com/office/drawing/2014/main" id="{6E2E9094-67D8-4A7C-B3AF-095F1FFF635E}"/>
              </a:ext>
            </a:extLst>
          </p:cNvPr>
          <p:cNvSpPr/>
          <p:nvPr/>
        </p:nvSpPr>
        <p:spPr>
          <a:xfrm flipH="1">
            <a:off x="1727921" y="6611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Rectangle 2"/>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grpSp>
        <p:nvGrpSpPr>
          <p:cNvPr id="31" name="Group 30"/>
          <p:cNvGrpSpPr/>
          <p:nvPr/>
        </p:nvGrpSpPr>
        <p:grpSpPr>
          <a:xfrm>
            <a:off x="9353015" y="0"/>
            <a:ext cx="1949298" cy="4993110"/>
            <a:chOff x="9190346" y="-651467"/>
            <a:chExt cx="2359950" cy="6044992"/>
          </a:xfrm>
        </p:grpSpPr>
        <p:sp>
          <p:nvSpPr>
            <p:cNvPr id="32" name="Rectangle 67"/>
            <p:cNvSpPr>
              <a:spLocks noChangeArrowheads="1"/>
            </p:cNvSpPr>
            <p:nvPr/>
          </p:nvSpPr>
          <p:spPr bwMode="auto">
            <a:xfrm>
              <a:off x="10349684" y="-651467"/>
              <a:ext cx="41275" cy="3913393"/>
            </a:xfrm>
            <a:prstGeom prst="rect">
              <a:avLst/>
            </a:pr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sp>
          <p:nvSpPr>
            <p:cNvPr id="33" name="Freeform 32"/>
            <p:cNvSpPr>
              <a:spLocks/>
            </p:cNvSpPr>
            <p:nvPr/>
          </p:nvSpPr>
          <p:spPr bwMode="auto">
            <a:xfrm>
              <a:off x="9190346" y="1543293"/>
              <a:ext cx="2359950" cy="3850232"/>
            </a:xfrm>
            <a:custGeom>
              <a:avLst/>
              <a:gdLst>
                <a:gd name="connsiteX0" fmla="*/ 581983 w 1625540"/>
                <a:gd name="connsiteY0" fmla="*/ 644031 h 2652050"/>
                <a:gd name="connsiteX1" fmla="*/ 809425 w 1625540"/>
                <a:gd name="connsiteY1" fmla="*/ 644031 h 2652050"/>
                <a:gd name="connsiteX2" fmla="*/ 1043557 w 1625540"/>
                <a:gd name="connsiteY2" fmla="*/ 644031 h 2652050"/>
                <a:gd name="connsiteX3" fmla="*/ 1230862 w 1625540"/>
                <a:gd name="connsiteY3" fmla="*/ 844166 h 2652050"/>
                <a:gd name="connsiteX4" fmla="*/ 1511819 w 1625540"/>
                <a:gd name="connsiteY4" fmla="*/ 1437899 h 2652050"/>
                <a:gd name="connsiteX5" fmla="*/ 1625540 w 1625540"/>
                <a:gd name="connsiteY5" fmla="*/ 1838169 h 2652050"/>
                <a:gd name="connsiteX6" fmla="*/ 809425 w 1625540"/>
                <a:gd name="connsiteY6" fmla="*/ 2652050 h 2652050"/>
                <a:gd name="connsiteX7" fmla="*/ 0 w 1625540"/>
                <a:gd name="connsiteY7" fmla="*/ 1838169 h 2652050"/>
                <a:gd name="connsiteX8" fmla="*/ 107031 w 1625540"/>
                <a:gd name="connsiteY8" fmla="*/ 1437899 h 2652050"/>
                <a:gd name="connsiteX9" fmla="*/ 394678 w 1625540"/>
                <a:gd name="connsiteY9" fmla="*/ 844166 h 2652050"/>
                <a:gd name="connsiteX10" fmla="*/ 581983 w 1625540"/>
                <a:gd name="connsiteY10" fmla="*/ 644031 h 2652050"/>
                <a:gd name="connsiteX11" fmla="*/ 809438 w 1625540"/>
                <a:gd name="connsiteY11" fmla="*/ 0 h 2652050"/>
                <a:gd name="connsiteX12" fmla="*/ 809700 w 1625540"/>
                <a:gd name="connsiteY12" fmla="*/ 29 h 2652050"/>
                <a:gd name="connsiteX13" fmla="*/ 809959 w 1625540"/>
                <a:gd name="connsiteY13" fmla="*/ 0 h 2652050"/>
                <a:gd name="connsiteX14" fmla="*/ 809959 w 1625540"/>
                <a:gd name="connsiteY14" fmla="*/ 58 h 2652050"/>
                <a:gd name="connsiteX15" fmla="*/ 905579 w 1625540"/>
                <a:gd name="connsiteY15" fmla="*/ 10730 h 2652050"/>
                <a:gd name="connsiteX16" fmla="*/ 1082757 w 1625540"/>
                <a:gd name="connsiteY16" fmla="*/ 151867 h 2652050"/>
                <a:gd name="connsiteX17" fmla="*/ 1097180 w 1625540"/>
                <a:gd name="connsiteY17" fmla="*/ 151867 h 2652050"/>
                <a:gd name="connsiteX18" fmla="*/ 1110424 w 1625540"/>
                <a:gd name="connsiteY18" fmla="*/ 151867 h 2652050"/>
                <a:gd name="connsiteX19" fmla="*/ 1184001 w 1625540"/>
                <a:gd name="connsiteY19" fmla="*/ 232020 h 2652050"/>
                <a:gd name="connsiteX20" fmla="*/ 1110424 w 1625540"/>
                <a:gd name="connsiteY20" fmla="*/ 312172 h 2652050"/>
                <a:gd name="connsiteX21" fmla="*/ 1119402 w 1625540"/>
                <a:gd name="connsiteY21" fmla="*/ 312172 h 2652050"/>
                <a:gd name="connsiteX22" fmla="*/ 1123499 w 1625540"/>
                <a:gd name="connsiteY22" fmla="*/ 312172 h 2652050"/>
                <a:gd name="connsiteX23" fmla="*/ 1203687 w 1625540"/>
                <a:gd name="connsiteY23" fmla="*/ 398456 h 2652050"/>
                <a:gd name="connsiteX24" fmla="*/ 1152943 w 1625540"/>
                <a:gd name="connsiteY24" fmla="*/ 472191 h 2652050"/>
                <a:gd name="connsiteX25" fmla="*/ 1123509 w 1625540"/>
                <a:gd name="connsiteY25" fmla="*/ 478100 h 2652050"/>
                <a:gd name="connsiteX26" fmla="*/ 1133254 w 1625540"/>
                <a:gd name="connsiteY26" fmla="*/ 478100 h 2652050"/>
                <a:gd name="connsiteX27" fmla="*/ 1137528 w 1625540"/>
                <a:gd name="connsiteY27" fmla="*/ 478100 h 2652050"/>
                <a:gd name="connsiteX28" fmla="*/ 1217749 w 1625540"/>
                <a:gd name="connsiteY28" fmla="*/ 557747 h 2652050"/>
                <a:gd name="connsiteX29" fmla="*/ 1137528 w 1625540"/>
                <a:gd name="connsiteY29" fmla="*/ 644030 h 2652050"/>
                <a:gd name="connsiteX30" fmla="*/ 836889 w 1625540"/>
                <a:gd name="connsiteY30" fmla="*/ 644030 h 2652050"/>
                <a:gd name="connsiteX31" fmla="*/ 809959 w 1625540"/>
                <a:gd name="connsiteY31" fmla="*/ 644030 h 2652050"/>
                <a:gd name="connsiteX32" fmla="*/ 804945 w 1625540"/>
                <a:gd name="connsiteY32" fmla="*/ 644030 h 2652050"/>
                <a:gd name="connsiteX33" fmla="*/ 793037 w 1625540"/>
                <a:gd name="connsiteY33" fmla="*/ 644030 h 2652050"/>
                <a:gd name="connsiteX34" fmla="*/ 769848 w 1625540"/>
                <a:gd name="connsiteY34" fmla="*/ 644030 h 2652050"/>
                <a:gd name="connsiteX35" fmla="*/ 762640 w 1625540"/>
                <a:gd name="connsiteY35" fmla="*/ 644030 h 2652050"/>
                <a:gd name="connsiteX36" fmla="*/ 731618 w 1625540"/>
                <a:gd name="connsiteY36" fmla="*/ 644030 h 2652050"/>
                <a:gd name="connsiteX37" fmla="*/ 699789 w 1625540"/>
                <a:gd name="connsiteY37" fmla="*/ 644030 h 2652050"/>
                <a:gd name="connsiteX38" fmla="*/ 674585 w 1625540"/>
                <a:gd name="connsiteY38" fmla="*/ 644030 h 2652050"/>
                <a:gd name="connsiteX39" fmla="*/ 647387 w 1625540"/>
                <a:gd name="connsiteY39" fmla="*/ 644030 h 2652050"/>
                <a:gd name="connsiteX40" fmla="*/ 604484 w 1625540"/>
                <a:gd name="connsiteY40" fmla="*/ 644030 h 2652050"/>
                <a:gd name="connsiteX41" fmla="*/ 594990 w 1625540"/>
                <a:gd name="connsiteY41" fmla="*/ 644030 h 2652050"/>
                <a:gd name="connsiteX42" fmla="*/ 570130 w 1625540"/>
                <a:gd name="connsiteY42" fmla="*/ 644030 h 2652050"/>
                <a:gd name="connsiteX43" fmla="*/ 489073 w 1625540"/>
                <a:gd name="connsiteY43" fmla="*/ 644030 h 2652050"/>
                <a:gd name="connsiteX44" fmla="*/ 402167 w 1625540"/>
                <a:gd name="connsiteY44" fmla="*/ 557747 h 2652050"/>
                <a:gd name="connsiteX45" fmla="*/ 489073 w 1625540"/>
                <a:gd name="connsiteY45" fmla="*/ 478100 h 2652050"/>
                <a:gd name="connsiteX46" fmla="*/ 494087 w 1625540"/>
                <a:gd name="connsiteY46" fmla="*/ 478100 h 2652050"/>
                <a:gd name="connsiteX47" fmla="*/ 502031 w 1625540"/>
                <a:gd name="connsiteY47" fmla="*/ 478100 h 2652050"/>
                <a:gd name="connsiteX48" fmla="*/ 472597 w 1625540"/>
                <a:gd name="connsiteY48" fmla="*/ 472191 h 2652050"/>
                <a:gd name="connsiteX49" fmla="*/ 472281 w 1625540"/>
                <a:gd name="connsiteY49" fmla="*/ 471944 h 2652050"/>
                <a:gd name="connsiteX50" fmla="*/ 446946 w 1625540"/>
                <a:gd name="connsiteY50" fmla="*/ 455702 h 2652050"/>
                <a:gd name="connsiteX51" fmla="*/ 441015 w 1625540"/>
                <a:gd name="connsiteY51" fmla="*/ 447485 h 2652050"/>
                <a:gd name="connsiteX52" fmla="*/ 436653 w 1625540"/>
                <a:gd name="connsiteY52" fmla="*/ 444074 h 2652050"/>
                <a:gd name="connsiteX53" fmla="*/ 435104 w 1625540"/>
                <a:gd name="connsiteY53" fmla="*/ 439297 h 2652050"/>
                <a:gd name="connsiteX54" fmla="*/ 428754 w 1625540"/>
                <a:gd name="connsiteY54" fmla="*/ 430501 h 2652050"/>
                <a:gd name="connsiteX55" fmla="*/ 421853 w 1625540"/>
                <a:gd name="connsiteY55" fmla="*/ 398456 h 2652050"/>
                <a:gd name="connsiteX56" fmla="*/ 502041 w 1625540"/>
                <a:gd name="connsiteY56" fmla="*/ 312172 h 2652050"/>
                <a:gd name="connsiteX57" fmla="*/ 502151 w 1625540"/>
                <a:gd name="connsiteY57" fmla="*/ 312172 h 2652050"/>
                <a:gd name="connsiteX58" fmla="*/ 506961 w 1625540"/>
                <a:gd name="connsiteY58" fmla="*/ 312172 h 2652050"/>
                <a:gd name="connsiteX59" fmla="*/ 515117 w 1625540"/>
                <a:gd name="connsiteY59" fmla="*/ 312172 h 2652050"/>
                <a:gd name="connsiteX60" fmla="*/ 441540 w 1625540"/>
                <a:gd name="connsiteY60" fmla="*/ 232020 h 2652050"/>
                <a:gd name="connsiteX61" fmla="*/ 515117 w 1625540"/>
                <a:gd name="connsiteY61" fmla="*/ 151867 h 2652050"/>
                <a:gd name="connsiteX62" fmla="*/ 515224 w 1625540"/>
                <a:gd name="connsiteY62" fmla="*/ 151867 h 2652050"/>
                <a:gd name="connsiteX63" fmla="*/ 519829 w 1625540"/>
                <a:gd name="connsiteY63" fmla="*/ 151867 h 2652050"/>
                <a:gd name="connsiteX64" fmla="*/ 530767 w 1625540"/>
                <a:gd name="connsiteY64" fmla="*/ 151867 h 2652050"/>
                <a:gd name="connsiteX65" fmla="*/ 542785 w 1625540"/>
                <a:gd name="connsiteY65" fmla="*/ 151867 h 2652050"/>
                <a:gd name="connsiteX66" fmla="*/ 809438 w 1625540"/>
                <a:gd name="connsiteY66" fmla="*/ 0 h 265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625540" h="2652050">
                  <a:moveTo>
                    <a:pt x="581983" y="644031"/>
                  </a:moveTo>
                  <a:cubicBezTo>
                    <a:pt x="635499" y="644031"/>
                    <a:pt x="722462" y="644031"/>
                    <a:pt x="809425" y="644031"/>
                  </a:cubicBezTo>
                  <a:cubicBezTo>
                    <a:pt x="903078" y="644031"/>
                    <a:pt x="990041" y="644031"/>
                    <a:pt x="1043557" y="644031"/>
                  </a:cubicBezTo>
                  <a:cubicBezTo>
                    <a:pt x="1163967" y="644031"/>
                    <a:pt x="1204104" y="677387"/>
                    <a:pt x="1230862" y="844166"/>
                  </a:cubicBezTo>
                  <a:cubicBezTo>
                    <a:pt x="1264309" y="1037630"/>
                    <a:pt x="1317825" y="1077657"/>
                    <a:pt x="1511819" y="1437899"/>
                  </a:cubicBezTo>
                  <a:cubicBezTo>
                    <a:pt x="1578714" y="1557980"/>
                    <a:pt x="1625540" y="1691403"/>
                    <a:pt x="1625540" y="1838169"/>
                  </a:cubicBezTo>
                  <a:cubicBezTo>
                    <a:pt x="1625540" y="2285136"/>
                    <a:pt x="1257619" y="2652050"/>
                    <a:pt x="809425" y="2652050"/>
                  </a:cubicBezTo>
                  <a:cubicBezTo>
                    <a:pt x="361231" y="2652050"/>
                    <a:pt x="0" y="2285136"/>
                    <a:pt x="0" y="1838169"/>
                  </a:cubicBezTo>
                  <a:cubicBezTo>
                    <a:pt x="0" y="1691403"/>
                    <a:pt x="40137" y="1557980"/>
                    <a:pt x="107031" y="1437899"/>
                  </a:cubicBezTo>
                  <a:cubicBezTo>
                    <a:pt x="307715" y="1077657"/>
                    <a:pt x="361231" y="1037630"/>
                    <a:pt x="394678" y="844166"/>
                  </a:cubicBezTo>
                  <a:cubicBezTo>
                    <a:pt x="421436" y="684058"/>
                    <a:pt x="454884" y="644031"/>
                    <a:pt x="581983" y="644031"/>
                  </a:cubicBezTo>
                  <a:close/>
                  <a:moveTo>
                    <a:pt x="809438" y="0"/>
                  </a:moveTo>
                  <a:lnTo>
                    <a:pt x="809700" y="29"/>
                  </a:lnTo>
                  <a:lnTo>
                    <a:pt x="809959" y="0"/>
                  </a:lnTo>
                  <a:lnTo>
                    <a:pt x="809959" y="58"/>
                  </a:lnTo>
                  <a:lnTo>
                    <a:pt x="905579" y="10730"/>
                  </a:lnTo>
                  <a:cubicBezTo>
                    <a:pt x="1000261" y="31777"/>
                    <a:pt x="1082757" y="82537"/>
                    <a:pt x="1082757" y="151867"/>
                  </a:cubicBezTo>
                  <a:lnTo>
                    <a:pt x="1097180" y="151867"/>
                  </a:lnTo>
                  <a:cubicBezTo>
                    <a:pt x="1110424" y="151867"/>
                    <a:pt x="1110424" y="151867"/>
                    <a:pt x="1110424" y="151867"/>
                  </a:cubicBezTo>
                  <a:cubicBezTo>
                    <a:pt x="1150557" y="151867"/>
                    <a:pt x="1184001" y="185264"/>
                    <a:pt x="1184001" y="232020"/>
                  </a:cubicBezTo>
                  <a:cubicBezTo>
                    <a:pt x="1184001" y="278775"/>
                    <a:pt x="1150557" y="312172"/>
                    <a:pt x="1110424" y="312172"/>
                  </a:cubicBezTo>
                  <a:lnTo>
                    <a:pt x="1119402" y="312172"/>
                  </a:lnTo>
                  <a:cubicBezTo>
                    <a:pt x="1123499" y="312172"/>
                    <a:pt x="1123499" y="312172"/>
                    <a:pt x="1123499" y="312172"/>
                  </a:cubicBezTo>
                  <a:cubicBezTo>
                    <a:pt x="1163593" y="312172"/>
                    <a:pt x="1203687" y="351995"/>
                    <a:pt x="1203687" y="398456"/>
                  </a:cubicBezTo>
                  <a:cubicBezTo>
                    <a:pt x="1203687" y="433301"/>
                    <a:pt x="1181134" y="460679"/>
                    <a:pt x="1152943" y="472191"/>
                  </a:cubicBezTo>
                  <a:lnTo>
                    <a:pt x="1123509" y="478100"/>
                  </a:lnTo>
                  <a:lnTo>
                    <a:pt x="1133254" y="478100"/>
                  </a:lnTo>
                  <a:cubicBezTo>
                    <a:pt x="1137528" y="478100"/>
                    <a:pt x="1137528" y="478100"/>
                    <a:pt x="1137528" y="478100"/>
                  </a:cubicBezTo>
                  <a:cubicBezTo>
                    <a:pt x="1184323" y="478100"/>
                    <a:pt x="1217749" y="517923"/>
                    <a:pt x="1217749" y="557747"/>
                  </a:cubicBezTo>
                  <a:cubicBezTo>
                    <a:pt x="1217749" y="604207"/>
                    <a:pt x="1184323" y="644030"/>
                    <a:pt x="1137528" y="644030"/>
                  </a:cubicBezTo>
                  <a:cubicBezTo>
                    <a:pt x="1015943" y="644030"/>
                    <a:pt x="917155" y="644030"/>
                    <a:pt x="836889" y="644030"/>
                  </a:cubicBezTo>
                  <a:lnTo>
                    <a:pt x="809959" y="644030"/>
                  </a:lnTo>
                  <a:lnTo>
                    <a:pt x="804945" y="644030"/>
                  </a:lnTo>
                  <a:lnTo>
                    <a:pt x="793037" y="644030"/>
                  </a:lnTo>
                  <a:lnTo>
                    <a:pt x="769848" y="644030"/>
                  </a:lnTo>
                  <a:lnTo>
                    <a:pt x="762640" y="644030"/>
                  </a:lnTo>
                  <a:lnTo>
                    <a:pt x="731618" y="644030"/>
                  </a:lnTo>
                  <a:lnTo>
                    <a:pt x="699789" y="644030"/>
                  </a:lnTo>
                  <a:lnTo>
                    <a:pt x="674585" y="644030"/>
                  </a:lnTo>
                  <a:lnTo>
                    <a:pt x="647387" y="644030"/>
                  </a:lnTo>
                  <a:cubicBezTo>
                    <a:pt x="631556" y="644030"/>
                    <a:pt x="617308" y="644030"/>
                    <a:pt x="604484" y="644030"/>
                  </a:cubicBezTo>
                  <a:lnTo>
                    <a:pt x="594990" y="644030"/>
                  </a:lnTo>
                  <a:lnTo>
                    <a:pt x="570130" y="644030"/>
                  </a:lnTo>
                  <a:cubicBezTo>
                    <a:pt x="489073" y="644030"/>
                    <a:pt x="489073" y="644030"/>
                    <a:pt x="489073" y="644030"/>
                  </a:cubicBezTo>
                  <a:cubicBezTo>
                    <a:pt x="442278" y="644030"/>
                    <a:pt x="402167" y="604207"/>
                    <a:pt x="402167" y="557747"/>
                  </a:cubicBezTo>
                  <a:cubicBezTo>
                    <a:pt x="402167" y="517923"/>
                    <a:pt x="442278" y="478100"/>
                    <a:pt x="489073" y="478100"/>
                  </a:cubicBezTo>
                  <a:lnTo>
                    <a:pt x="494087" y="478100"/>
                  </a:lnTo>
                  <a:lnTo>
                    <a:pt x="502031" y="478100"/>
                  </a:lnTo>
                  <a:lnTo>
                    <a:pt x="472597" y="472191"/>
                  </a:lnTo>
                  <a:lnTo>
                    <a:pt x="472281" y="471944"/>
                  </a:lnTo>
                  <a:lnTo>
                    <a:pt x="446946" y="455702"/>
                  </a:lnTo>
                  <a:lnTo>
                    <a:pt x="441015" y="447485"/>
                  </a:lnTo>
                  <a:lnTo>
                    <a:pt x="436653" y="444074"/>
                  </a:lnTo>
                  <a:lnTo>
                    <a:pt x="435104" y="439297"/>
                  </a:lnTo>
                  <a:lnTo>
                    <a:pt x="428754" y="430501"/>
                  </a:lnTo>
                  <a:cubicBezTo>
                    <a:pt x="424362" y="420856"/>
                    <a:pt x="421853" y="410071"/>
                    <a:pt x="421853" y="398456"/>
                  </a:cubicBezTo>
                  <a:cubicBezTo>
                    <a:pt x="421853" y="351995"/>
                    <a:pt x="461947" y="312172"/>
                    <a:pt x="502041" y="312172"/>
                  </a:cubicBezTo>
                  <a:lnTo>
                    <a:pt x="502151" y="312172"/>
                  </a:lnTo>
                  <a:lnTo>
                    <a:pt x="506961" y="312172"/>
                  </a:lnTo>
                  <a:lnTo>
                    <a:pt x="515117" y="312172"/>
                  </a:lnTo>
                  <a:cubicBezTo>
                    <a:pt x="474984" y="312172"/>
                    <a:pt x="441540" y="278775"/>
                    <a:pt x="441540" y="232020"/>
                  </a:cubicBezTo>
                  <a:cubicBezTo>
                    <a:pt x="441540" y="185264"/>
                    <a:pt x="474984" y="151867"/>
                    <a:pt x="515117" y="151867"/>
                  </a:cubicBezTo>
                  <a:lnTo>
                    <a:pt x="515224" y="151867"/>
                  </a:lnTo>
                  <a:lnTo>
                    <a:pt x="519829" y="151867"/>
                  </a:lnTo>
                  <a:lnTo>
                    <a:pt x="530767" y="151867"/>
                  </a:lnTo>
                  <a:lnTo>
                    <a:pt x="542785" y="151867"/>
                  </a:lnTo>
                  <a:cubicBezTo>
                    <a:pt x="542785" y="59426"/>
                    <a:pt x="682778" y="0"/>
                    <a:pt x="809438" y="0"/>
                  </a:cubicBezTo>
                  <a:close/>
                </a:path>
              </a:pathLst>
            </a:cu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grpSp>
      <p:sp>
        <p:nvSpPr>
          <p:cNvPr id="12" name="Rectangle 11"/>
          <p:cNvSpPr/>
          <p:nvPr/>
        </p:nvSpPr>
        <p:spPr>
          <a:xfrm>
            <a:off x="1727921" y="2274838"/>
            <a:ext cx="7474296" cy="2308324"/>
          </a:xfrm>
          <a:prstGeom prst="rect">
            <a:avLst/>
          </a:prstGeom>
        </p:spPr>
        <p:txBody>
          <a:bodyPr wrap="square">
            <a:spAutoFit/>
          </a:bodyPr>
          <a:lstStyle/>
          <a:p>
            <a:r>
              <a:rPr lang="en-US" dirty="0"/>
              <a:t>AWS Cloud Computing White Papers:</a:t>
            </a:r>
          </a:p>
          <a:p>
            <a:r>
              <a:rPr lang="en-US" dirty="0"/>
              <a:t>Overview Of Amazon Web service</a:t>
            </a:r>
          </a:p>
          <a:p>
            <a:r>
              <a:rPr lang="en-US" dirty="0"/>
              <a:t>Overview of </a:t>
            </a:r>
            <a:r>
              <a:rPr lang="en-US" dirty="0" smtClean="0"/>
              <a:t>Security </a:t>
            </a:r>
            <a:r>
              <a:rPr lang="en-US" dirty="0"/>
              <a:t>Process</a:t>
            </a:r>
          </a:p>
          <a:p>
            <a:r>
              <a:rPr lang="en-US" dirty="0"/>
              <a:t>AWS Risk and Compliance Whitepaper</a:t>
            </a:r>
          </a:p>
          <a:p>
            <a:r>
              <a:rPr lang="en-US" dirty="0"/>
              <a:t>Storage Options in the Cloud</a:t>
            </a:r>
          </a:p>
          <a:p>
            <a:r>
              <a:rPr lang="en-US" dirty="0"/>
              <a:t>Architecting for the AWS Cloud: Best Practices</a:t>
            </a:r>
          </a:p>
          <a:p>
            <a:r>
              <a:rPr lang="en-US" dirty="0"/>
              <a:t>Well Architected Framework</a:t>
            </a:r>
          </a:p>
          <a:p>
            <a:r>
              <a:rPr lang="en-US" dirty="0"/>
              <a:t>Final Exam </a:t>
            </a:r>
          </a:p>
        </p:txBody>
      </p:sp>
    </p:spTree>
    <p:extLst>
      <p:ext uri="{BB962C8B-B14F-4D97-AF65-F5344CB8AC3E}">
        <p14:creationId xmlns:p14="http://schemas.microsoft.com/office/powerpoint/2010/main" val="9808030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467049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409575" y="-228600"/>
            <a:ext cx="13011150" cy="7315200"/>
          </a:xfrm>
          <a:prstGeom prst="rect">
            <a:avLst/>
          </a:prstGeom>
        </p:spPr>
      </p:pic>
      <p:pic>
        <p:nvPicPr>
          <p:cNvPr id="6" name="Picture 5"/>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3045477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2240128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70368" y="-147637"/>
            <a:ext cx="2031207" cy="2046769"/>
          </a:xfrm>
          <a:prstGeom prst="rect">
            <a:avLst/>
          </a:prstGeom>
        </p:spPr>
      </p:pic>
    </p:spTree>
    <p:extLst>
      <p:ext uri="{BB962C8B-B14F-4D97-AF65-F5344CB8AC3E}">
        <p14:creationId xmlns:p14="http://schemas.microsoft.com/office/powerpoint/2010/main" val="417264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70368" y="-147637"/>
            <a:ext cx="2031207" cy="2046769"/>
          </a:xfrm>
          <a:prstGeom prst="rect">
            <a:avLst/>
          </a:prstGeom>
        </p:spPr>
      </p:pic>
      <p:pic>
        <p:nvPicPr>
          <p:cNvPr id="6" name="Picture 5"/>
          <p:cNvPicPr>
            <a:picLocks noChangeAspect="1"/>
          </p:cNvPicPr>
          <p:nvPr/>
        </p:nvPicPr>
        <p:blipFill>
          <a:blip r:embed="rId4"/>
          <a:stretch>
            <a:fillRect/>
          </a:stretch>
        </p:blipFill>
        <p:spPr>
          <a:xfrm>
            <a:off x="-257175" y="-76200"/>
            <a:ext cx="13011150" cy="7315200"/>
          </a:xfrm>
          <a:prstGeom prst="rect">
            <a:avLst/>
          </a:prstGeom>
        </p:spPr>
      </p:pic>
      <p:pic>
        <p:nvPicPr>
          <p:cNvPr id="7" name="Picture 6"/>
          <p:cNvPicPr>
            <a:picLocks noChangeAspect="1"/>
          </p:cNvPicPr>
          <p:nvPr/>
        </p:nvPicPr>
        <p:blipFill>
          <a:blip r:embed="rId3"/>
          <a:stretch>
            <a:fillRect/>
          </a:stretch>
        </p:blipFill>
        <p:spPr>
          <a:xfrm>
            <a:off x="10722768" y="4763"/>
            <a:ext cx="2031207" cy="2046769"/>
          </a:xfrm>
          <a:prstGeom prst="rect">
            <a:avLst/>
          </a:prstGeom>
        </p:spPr>
      </p:pic>
      <p:pic>
        <p:nvPicPr>
          <p:cNvPr id="8" name="Picture 7"/>
          <p:cNvPicPr>
            <a:picLocks noChangeAspect="1"/>
          </p:cNvPicPr>
          <p:nvPr/>
        </p:nvPicPr>
        <p:blipFill>
          <a:blip r:embed="rId2"/>
          <a:stretch>
            <a:fillRect/>
          </a:stretch>
        </p:blipFill>
        <p:spPr>
          <a:xfrm>
            <a:off x="-104775" y="76200"/>
            <a:ext cx="13011150" cy="7315200"/>
          </a:xfrm>
          <a:prstGeom prst="rect">
            <a:avLst/>
          </a:prstGeom>
        </p:spPr>
      </p:pic>
      <p:pic>
        <p:nvPicPr>
          <p:cNvPr id="9" name="Picture 8"/>
          <p:cNvPicPr>
            <a:picLocks noChangeAspect="1"/>
          </p:cNvPicPr>
          <p:nvPr/>
        </p:nvPicPr>
        <p:blipFill>
          <a:blip r:embed="rId3"/>
          <a:stretch>
            <a:fillRect/>
          </a:stretch>
        </p:blipFill>
        <p:spPr>
          <a:xfrm>
            <a:off x="10826352" y="-66674"/>
            <a:ext cx="2031207" cy="2046769"/>
          </a:xfrm>
          <a:prstGeom prst="rect">
            <a:avLst/>
          </a:prstGeom>
        </p:spPr>
      </p:pic>
    </p:spTree>
    <p:extLst>
      <p:ext uri="{BB962C8B-B14F-4D97-AF65-F5344CB8AC3E}">
        <p14:creationId xmlns:p14="http://schemas.microsoft.com/office/powerpoint/2010/main" val="4171837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73531"/>
            <a:ext cx="2031207" cy="2046769"/>
          </a:xfrm>
          <a:prstGeom prst="rect">
            <a:avLst/>
          </a:prstGeom>
        </p:spPr>
      </p:pic>
    </p:spTree>
    <p:extLst>
      <p:ext uri="{BB962C8B-B14F-4D97-AF65-F5344CB8AC3E}">
        <p14:creationId xmlns:p14="http://schemas.microsoft.com/office/powerpoint/2010/main" val="8309009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3726296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25151037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22130380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2147917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pic>
        <p:nvPicPr>
          <p:cNvPr id="23" name="Picture 24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bwMode="auto">
          <a:xfrm>
            <a:off x="342735" y="520826"/>
            <a:ext cx="1568109"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948A2979-A456-4286-B8FC-8FF4C0C58EFD}"/>
              </a:ext>
            </a:extLst>
          </p:cNvPr>
          <p:cNvSpPr txBox="1"/>
          <p:nvPr/>
        </p:nvSpPr>
        <p:spPr>
          <a:xfrm>
            <a:off x="2093767" y="448640"/>
            <a:ext cx="6672648" cy="646331"/>
          </a:xfrm>
          <a:prstGeom prst="rect">
            <a:avLst/>
          </a:prstGeom>
          <a:noFill/>
        </p:spPr>
        <p:txBody>
          <a:bodyPr wrap="square" rtlCol="0" anchor="ctr">
            <a:spAutoFit/>
          </a:bodyPr>
          <a:lstStyle/>
          <a:p>
            <a:r>
              <a:rPr lang="en-US" sz="3600" dirty="0" smtClean="0">
                <a:solidFill>
                  <a:srgbClr val="20428F"/>
                </a:solidFill>
              </a:rPr>
              <a:t>Amazon Web Services</a:t>
            </a:r>
            <a:endParaRPr lang="en-US" sz="3600" dirty="0">
              <a:solidFill>
                <a:srgbClr val="20428F"/>
              </a:solidFill>
            </a:endParaRPr>
          </a:p>
        </p:txBody>
      </p:sp>
      <p:sp>
        <p:nvSpPr>
          <p:cNvPr id="29" name="Freeform: Shape 5">
            <a:extLst>
              <a:ext uri="{FF2B5EF4-FFF2-40B4-BE49-F238E27FC236}">
                <a16:creationId xmlns:a16="http://schemas.microsoft.com/office/drawing/2014/main" id="{6E2E9094-67D8-4A7C-B3AF-095F1FFF635E}"/>
              </a:ext>
            </a:extLst>
          </p:cNvPr>
          <p:cNvSpPr/>
          <p:nvPr/>
        </p:nvSpPr>
        <p:spPr>
          <a:xfrm flipH="1">
            <a:off x="1727921" y="6611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Rectangle 2"/>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grpSp>
        <p:nvGrpSpPr>
          <p:cNvPr id="31" name="Group 30"/>
          <p:cNvGrpSpPr/>
          <p:nvPr/>
        </p:nvGrpSpPr>
        <p:grpSpPr>
          <a:xfrm>
            <a:off x="9353015" y="0"/>
            <a:ext cx="1949298" cy="4993110"/>
            <a:chOff x="9190346" y="-651467"/>
            <a:chExt cx="2359950" cy="6044992"/>
          </a:xfrm>
        </p:grpSpPr>
        <p:sp>
          <p:nvSpPr>
            <p:cNvPr id="32" name="Rectangle 67"/>
            <p:cNvSpPr>
              <a:spLocks noChangeArrowheads="1"/>
            </p:cNvSpPr>
            <p:nvPr/>
          </p:nvSpPr>
          <p:spPr bwMode="auto">
            <a:xfrm>
              <a:off x="10349684" y="-651467"/>
              <a:ext cx="41275" cy="3913393"/>
            </a:xfrm>
            <a:prstGeom prst="rect">
              <a:avLst/>
            </a:pr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sp>
          <p:nvSpPr>
            <p:cNvPr id="33" name="Freeform 32"/>
            <p:cNvSpPr>
              <a:spLocks/>
            </p:cNvSpPr>
            <p:nvPr/>
          </p:nvSpPr>
          <p:spPr bwMode="auto">
            <a:xfrm>
              <a:off x="9190346" y="1543293"/>
              <a:ext cx="2359950" cy="3850232"/>
            </a:xfrm>
            <a:custGeom>
              <a:avLst/>
              <a:gdLst>
                <a:gd name="connsiteX0" fmla="*/ 581983 w 1625540"/>
                <a:gd name="connsiteY0" fmla="*/ 644031 h 2652050"/>
                <a:gd name="connsiteX1" fmla="*/ 809425 w 1625540"/>
                <a:gd name="connsiteY1" fmla="*/ 644031 h 2652050"/>
                <a:gd name="connsiteX2" fmla="*/ 1043557 w 1625540"/>
                <a:gd name="connsiteY2" fmla="*/ 644031 h 2652050"/>
                <a:gd name="connsiteX3" fmla="*/ 1230862 w 1625540"/>
                <a:gd name="connsiteY3" fmla="*/ 844166 h 2652050"/>
                <a:gd name="connsiteX4" fmla="*/ 1511819 w 1625540"/>
                <a:gd name="connsiteY4" fmla="*/ 1437899 h 2652050"/>
                <a:gd name="connsiteX5" fmla="*/ 1625540 w 1625540"/>
                <a:gd name="connsiteY5" fmla="*/ 1838169 h 2652050"/>
                <a:gd name="connsiteX6" fmla="*/ 809425 w 1625540"/>
                <a:gd name="connsiteY6" fmla="*/ 2652050 h 2652050"/>
                <a:gd name="connsiteX7" fmla="*/ 0 w 1625540"/>
                <a:gd name="connsiteY7" fmla="*/ 1838169 h 2652050"/>
                <a:gd name="connsiteX8" fmla="*/ 107031 w 1625540"/>
                <a:gd name="connsiteY8" fmla="*/ 1437899 h 2652050"/>
                <a:gd name="connsiteX9" fmla="*/ 394678 w 1625540"/>
                <a:gd name="connsiteY9" fmla="*/ 844166 h 2652050"/>
                <a:gd name="connsiteX10" fmla="*/ 581983 w 1625540"/>
                <a:gd name="connsiteY10" fmla="*/ 644031 h 2652050"/>
                <a:gd name="connsiteX11" fmla="*/ 809438 w 1625540"/>
                <a:gd name="connsiteY11" fmla="*/ 0 h 2652050"/>
                <a:gd name="connsiteX12" fmla="*/ 809700 w 1625540"/>
                <a:gd name="connsiteY12" fmla="*/ 29 h 2652050"/>
                <a:gd name="connsiteX13" fmla="*/ 809959 w 1625540"/>
                <a:gd name="connsiteY13" fmla="*/ 0 h 2652050"/>
                <a:gd name="connsiteX14" fmla="*/ 809959 w 1625540"/>
                <a:gd name="connsiteY14" fmla="*/ 58 h 2652050"/>
                <a:gd name="connsiteX15" fmla="*/ 905579 w 1625540"/>
                <a:gd name="connsiteY15" fmla="*/ 10730 h 2652050"/>
                <a:gd name="connsiteX16" fmla="*/ 1082757 w 1625540"/>
                <a:gd name="connsiteY16" fmla="*/ 151867 h 2652050"/>
                <a:gd name="connsiteX17" fmla="*/ 1097180 w 1625540"/>
                <a:gd name="connsiteY17" fmla="*/ 151867 h 2652050"/>
                <a:gd name="connsiteX18" fmla="*/ 1110424 w 1625540"/>
                <a:gd name="connsiteY18" fmla="*/ 151867 h 2652050"/>
                <a:gd name="connsiteX19" fmla="*/ 1184001 w 1625540"/>
                <a:gd name="connsiteY19" fmla="*/ 232020 h 2652050"/>
                <a:gd name="connsiteX20" fmla="*/ 1110424 w 1625540"/>
                <a:gd name="connsiteY20" fmla="*/ 312172 h 2652050"/>
                <a:gd name="connsiteX21" fmla="*/ 1119402 w 1625540"/>
                <a:gd name="connsiteY21" fmla="*/ 312172 h 2652050"/>
                <a:gd name="connsiteX22" fmla="*/ 1123499 w 1625540"/>
                <a:gd name="connsiteY22" fmla="*/ 312172 h 2652050"/>
                <a:gd name="connsiteX23" fmla="*/ 1203687 w 1625540"/>
                <a:gd name="connsiteY23" fmla="*/ 398456 h 2652050"/>
                <a:gd name="connsiteX24" fmla="*/ 1152943 w 1625540"/>
                <a:gd name="connsiteY24" fmla="*/ 472191 h 2652050"/>
                <a:gd name="connsiteX25" fmla="*/ 1123509 w 1625540"/>
                <a:gd name="connsiteY25" fmla="*/ 478100 h 2652050"/>
                <a:gd name="connsiteX26" fmla="*/ 1133254 w 1625540"/>
                <a:gd name="connsiteY26" fmla="*/ 478100 h 2652050"/>
                <a:gd name="connsiteX27" fmla="*/ 1137528 w 1625540"/>
                <a:gd name="connsiteY27" fmla="*/ 478100 h 2652050"/>
                <a:gd name="connsiteX28" fmla="*/ 1217749 w 1625540"/>
                <a:gd name="connsiteY28" fmla="*/ 557747 h 2652050"/>
                <a:gd name="connsiteX29" fmla="*/ 1137528 w 1625540"/>
                <a:gd name="connsiteY29" fmla="*/ 644030 h 2652050"/>
                <a:gd name="connsiteX30" fmla="*/ 836889 w 1625540"/>
                <a:gd name="connsiteY30" fmla="*/ 644030 h 2652050"/>
                <a:gd name="connsiteX31" fmla="*/ 809959 w 1625540"/>
                <a:gd name="connsiteY31" fmla="*/ 644030 h 2652050"/>
                <a:gd name="connsiteX32" fmla="*/ 804945 w 1625540"/>
                <a:gd name="connsiteY32" fmla="*/ 644030 h 2652050"/>
                <a:gd name="connsiteX33" fmla="*/ 793037 w 1625540"/>
                <a:gd name="connsiteY33" fmla="*/ 644030 h 2652050"/>
                <a:gd name="connsiteX34" fmla="*/ 769848 w 1625540"/>
                <a:gd name="connsiteY34" fmla="*/ 644030 h 2652050"/>
                <a:gd name="connsiteX35" fmla="*/ 762640 w 1625540"/>
                <a:gd name="connsiteY35" fmla="*/ 644030 h 2652050"/>
                <a:gd name="connsiteX36" fmla="*/ 731618 w 1625540"/>
                <a:gd name="connsiteY36" fmla="*/ 644030 h 2652050"/>
                <a:gd name="connsiteX37" fmla="*/ 699789 w 1625540"/>
                <a:gd name="connsiteY37" fmla="*/ 644030 h 2652050"/>
                <a:gd name="connsiteX38" fmla="*/ 674585 w 1625540"/>
                <a:gd name="connsiteY38" fmla="*/ 644030 h 2652050"/>
                <a:gd name="connsiteX39" fmla="*/ 647387 w 1625540"/>
                <a:gd name="connsiteY39" fmla="*/ 644030 h 2652050"/>
                <a:gd name="connsiteX40" fmla="*/ 604484 w 1625540"/>
                <a:gd name="connsiteY40" fmla="*/ 644030 h 2652050"/>
                <a:gd name="connsiteX41" fmla="*/ 594990 w 1625540"/>
                <a:gd name="connsiteY41" fmla="*/ 644030 h 2652050"/>
                <a:gd name="connsiteX42" fmla="*/ 570130 w 1625540"/>
                <a:gd name="connsiteY42" fmla="*/ 644030 h 2652050"/>
                <a:gd name="connsiteX43" fmla="*/ 489073 w 1625540"/>
                <a:gd name="connsiteY43" fmla="*/ 644030 h 2652050"/>
                <a:gd name="connsiteX44" fmla="*/ 402167 w 1625540"/>
                <a:gd name="connsiteY44" fmla="*/ 557747 h 2652050"/>
                <a:gd name="connsiteX45" fmla="*/ 489073 w 1625540"/>
                <a:gd name="connsiteY45" fmla="*/ 478100 h 2652050"/>
                <a:gd name="connsiteX46" fmla="*/ 494087 w 1625540"/>
                <a:gd name="connsiteY46" fmla="*/ 478100 h 2652050"/>
                <a:gd name="connsiteX47" fmla="*/ 502031 w 1625540"/>
                <a:gd name="connsiteY47" fmla="*/ 478100 h 2652050"/>
                <a:gd name="connsiteX48" fmla="*/ 472597 w 1625540"/>
                <a:gd name="connsiteY48" fmla="*/ 472191 h 2652050"/>
                <a:gd name="connsiteX49" fmla="*/ 472281 w 1625540"/>
                <a:gd name="connsiteY49" fmla="*/ 471944 h 2652050"/>
                <a:gd name="connsiteX50" fmla="*/ 446946 w 1625540"/>
                <a:gd name="connsiteY50" fmla="*/ 455702 h 2652050"/>
                <a:gd name="connsiteX51" fmla="*/ 441015 w 1625540"/>
                <a:gd name="connsiteY51" fmla="*/ 447485 h 2652050"/>
                <a:gd name="connsiteX52" fmla="*/ 436653 w 1625540"/>
                <a:gd name="connsiteY52" fmla="*/ 444074 h 2652050"/>
                <a:gd name="connsiteX53" fmla="*/ 435104 w 1625540"/>
                <a:gd name="connsiteY53" fmla="*/ 439297 h 2652050"/>
                <a:gd name="connsiteX54" fmla="*/ 428754 w 1625540"/>
                <a:gd name="connsiteY54" fmla="*/ 430501 h 2652050"/>
                <a:gd name="connsiteX55" fmla="*/ 421853 w 1625540"/>
                <a:gd name="connsiteY55" fmla="*/ 398456 h 2652050"/>
                <a:gd name="connsiteX56" fmla="*/ 502041 w 1625540"/>
                <a:gd name="connsiteY56" fmla="*/ 312172 h 2652050"/>
                <a:gd name="connsiteX57" fmla="*/ 502151 w 1625540"/>
                <a:gd name="connsiteY57" fmla="*/ 312172 h 2652050"/>
                <a:gd name="connsiteX58" fmla="*/ 506961 w 1625540"/>
                <a:gd name="connsiteY58" fmla="*/ 312172 h 2652050"/>
                <a:gd name="connsiteX59" fmla="*/ 515117 w 1625540"/>
                <a:gd name="connsiteY59" fmla="*/ 312172 h 2652050"/>
                <a:gd name="connsiteX60" fmla="*/ 441540 w 1625540"/>
                <a:gd name="connsiteY60" fmla="*/ 232020 h 2652050"/>
                <a:gd name="connsiteX61" fmla="*/ 515117 w 1625540"/>
                <a:gd name="connsiteY61" fmla="*/ 151867 h 2652050"/>
                <a:gd name="connsiteX62" fmla="*/ 515224 w 1625540"/>
                <a:gd name="connsiteY62" fmla="*/ 151867 h 2652050"/>
                <a:gd name="connsiteX63" fmla="*/ 519829 w 1625540"/>
                <a:gd name="connsiteY63" fmla="*/ 151867 h 2652050"/>
                <a:gd name="connsiteX64" fmla="*/ 530767 w 1625540"/>
                <a:gd name="connsiteY64" fmla="*/ 151867 h 2652050"/>
                <a:gd name="connsiteX65" fmla="*/ 542785 w 1625540"/>
                <a:gd name="connsiteY65" fmla="*/ 151867 h 2652050"/>
                <a:gd name="connsiteX66" fmla="*/ 809438 w 1625540"/>
                <a:gd name="connsiteY66" fmla="*/ 0 h 265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625540" h="2652050">
                  <a:moveTo>
                    <a:pt x="581983" y="644031"/>
                  </a:moveTo>
                  <a:cubicBezTo>
                    <a:pt x="635499" y="644031"/>
                    <a:pt x="722462" y="644031"/>
                    <a:pt x="809425" y="644031"/>
                  </a:cubicBezTo>
                  <a:cubicBezTo>
                    <a:pt x="903078" y="644031"/>
                    <a:pt x="990041" y="644031"/>
                    <a:pt x="1043557" y="644031"/>
                  </a:cubicBezTo>
                  <a:cubicBezTo>
                    <a:pt x="1163967" y="644031"/>
                    <a:pt x="1204104" y="677387"/>
                    <a:pt x="1230862" y="844166"/>
                  </a:cubicBezTo>
                  <a:cubicBezTo>
                    <a:pt x="1264309" y="1037630"/>
                    <a:pt x="1317825" y="1077657"/>
                    <a:pt x="1511819" y="1437899"/>
                  </a:cubicBezTo>
                  <a:cubicBezTo>
                    <a:pt x="1578714" y="1557980"/>
                    <a:pt x="1625540" y="1691403"/>
                    <a:pt x="1625540" y="1838169"/>
                  </a:cubicBezTo>
                  <a:cubicBezTo>
                    <a:pt x="1625540" y="2285136"/>
                    <a:pt x="1257619" y="2652050"/>
                    <a:pt x="809425" y="2652050"/>
                  </a:cubicBezTo>
                  <a:cubicBezTo>
                    <a:pt x="361231" y="2652050"/>
                    <a:pt x="0" y="2285136"/>
                    <a:pt x="0" y="1838169"/>
                  </a:cubicBezTo>
                  <a:cubicBezTo>
                    <a:pt x="0" y="1691403"/>
                    <a:pt x="40137" y="1557980"/>
                    <a:pt x="107031" y="1437899"/>
                  </a:cubicBezTo>
                  <a:cubicBezTo>
                    <a:pt x="307715" y="1077657"/>
                    <a:pt x="361231" y="1037630"/>
                    <a:pt x="394678" y="844166"/>
                  </a:cubicBezTo>
                  <a:cubicBezTo>
                    <a:pt x="421436" y="684058"/>
                    <a:pt x="454884" y="644031"/>
                    <a:pt x="581983" y="644031"/>
                  </a:cubicBezTo>
                  <a:close/>
                  <a:moveTo>
                    <a:pt x="809438" y="0"/>
                  </a:moveTo>
                  <a:lnTo>
                    <a:pt x="809700" y="29"/>
                  </a:lnTo>
                  <a:lnTo>
                    <a:pt x="809959" y="0"/>
                  </a:lnTo>
                  <a:lnTo>
                    <a:pt x="809959" y="58"/>
                  </a:lnTo>
                  <a:lnTo>
                    <a:pt x="905579" y="10730"/>
                  </a:lnTo>
                  <a:cubicBezTo>
                    <a:pt x="1000261" y="31777"/>
                    <a:pt x="1082757" y="82537"/>
                    <a:pt x="1082757" y="151867"/>
                  </a:cubicBezTo>
                  <a:lnTo>
                    <a:pt x="1097180" y="151867"/>
                  </a:lnTo>
                  <a:cubicBezTo>
                    <a:pt x="1110424" y="151867"/>
                    <a:pt x="1110424" y="151867"/>
                    <a:pt x="1110424" y="151867"/>
                  </a:cubicBezTo>
                  <a:cubicBezTo>
                    <a:pt x="1150557" y="151867"/>
                    <a:pt x="1184001" y="185264"/>
                    <a:pt x="1184001" y="232020"/>
                  </a:cubicBezTo>
                  <a:cubicBezTo>
                    <a:pt x="1184001" y="278775"/>
                    <a:pt x="1150557" y="312172"/>
                    <a:pt x="1110424" y="312172"/>
                  </a:cubicBezTo>
                  <a:lnTo>
                    <a:pt x="1119402" y="312172"/>
                  </a:lnTo>
                  <a:cubicBezTo>
                    <a:pt x="1123499" y="312172"/>
                    <a:pt x="1123499" y="312172"/>
                    <a:pt x="1123499" y="312172"/>
                  </a:cubicBezTo>
                  <a:cubicBezTo>
                    <a:pt x="1163593" y="312172"/>
                    <a:pt x="1203687" y="351995"/>
                    <a:pt x="1203687" y="398456"/>
                  </a:cubicBezTo>
                  <a:cubicBezTo>
                    <a:pt x="1203687" y="433301"/>
                    <a:pt x="1181134" y="460679"/>
                    <a:pt x="1152943" y="472191"/>
                  </a:cubicBezTo>
                  <a:lnTo>
                    <a:pt x="1123509" y="478100"/>
                  </a:lnTo>
                  <a:lnTo>
                    <a:pt x="1133254" y="478100"/>
                  </a:lnTo>
                  <a:cubicBezTo>
                    <a:pt x="1137528" y="478100"/>
                    <a:pt x="1137528" y="478100"/>
                    <a:pt x="1137528" y="478100"/>
                  </a:cubicBezTo>
                  <a:cubicBezTo>
                    <a:pt x="1184323" y="478100"/>
                    <a:pt x="1217749" y="517923"/>
                    <a:pt x="1217749" y="557747"/>
                  </a:cubicBezTo>
                  <a:cubicBezTo>
                    <a:pt x="1217749" y="604207"/>
                    <a:pt x="1184323" y="644030"/>
                    <a:pt x="1137528" y="644030"/>
                  </a:cubicBezTo>
                  <a:cubicBezTo>
                    <a:pt x="1015943" y="644030"/>
                    <a:pt x="917155" y="644030"/>
                    <a:pt x="836889" y="644030"/>
                  </a:cubicBezTo>
                  <a:lnTo>
                    <a:pt x="809959" y="644030"/>
                  </a:lnTo>
                  <a:lnTo>
                    <a:pt x="804945" y="644030"/>
                  </a:lnTo>
                  <a:lnTo>
                    <a:pt x="793037" y="644030"/>
                  </a:lnTo>
                  <a:lnTo>
                    <a:pt x="769848" y="644030"/>
                  </a:lnTo>
                  <a:lnTo>
                    <a:pt x="762640" y="644030"/>
                  </a:lnTo>
                  <a:lnTo>
                    <a:pt x="731618" y="644030"/>
                  </a:lnTo>
                  <a:lnTo>
                    <a:pt x="699789" y="644030"/>
                  </a:lnTo>
                  <a:lnTo>
                    <a:pt x="674585" y="644030"/>
                  </a:lnTo>
                  <a:lnTo>
                    <a:pt x="647387" y="644030"/>
                  </a:lnTo>
                  <a:cubicBezTo>
                    <a:pt x="631556" y="644030"/>
                    <a:pt x="617308" y="644030"/>
                    <a:pt x="604484" y="644030"/>
                  </a:cubicBezTo>
                  <a:lnTo>
                    <a:pt x="594990" y="644030"/>
                  </a:lnTo>
                  <a:lnTo>
                    <a:pt x="570130" y="644030"/>
                  </a:lnTo>
                  <a:cubicBezTo>
                    <a:pt x="489073" y="644030"/>
                    <a:pt x="489073" y="644030"/>
                    <a:pt x="489073" y="644030"/>
                  </a:cubicBezTo>
                  <a:cubicBezTo>
                    <a:pt x="442278" y="644030"/>
                    <a:pt x="402167" y="604207"/>
                    <a:pt x="402167" y="557747"/>
                  </a:cubicBezTo>
                  <a:cubicBezTo>
                    <a:pt x="402167" y="517923"/>
                    <a:pt x="442278" y="478100"/>
                    <a:pt x="489073" y="478100"/>
                  </a:cubicBezTo>
                  <a:lnTo>
                    <a:pt x="494087" y="478100"/>
                  </a:lnTo>
                  <a:lnTo>
                    <a:pt x="502031" y="478100"/>
                  </a:lnTo>
                  <a:lnTo>
                    <a:pt x="472597" y="472191"/>
                  </a:lnTo>
                  <a:lnTo>
                    <a:pt x="472281" y="471944"/>
                  </a:lnTo>
                  <a:lnTo>
                    <a:pt x="446946" y="455702"/>
                  </a:lnTo>
                  <a:lnTo>
                    <a:pt x="441015" y="447485"/>
                  </a:lnTo>
                  <a:lnTo>
                    <a:pt x="436653" y="444074"/>
                  </a:lnTo>
                  <a:lnTo>
                    <a:pt x="435104" y="439297"/>
                  </a:lnTo>
                  <a:lnTo>
                    <a:pt x="428754" y="430501"/>
                  </a:lnTo>
                  <a:cubicBezTo>
                    <a:pt x="424362" y="420856"/>
                    <a:pt x="421853" y="410071"/>
                    <a:pt x="421853" y="398456"/>
                  </a:cubicBezTo>
                  <a:cubicBezTo>
                    <a:pt x="421853" y="351995"/>
                    <a:pt x="461947" y="312172"/>
                    <a:pt x="502041" y="312172"/>
                  </a:cubicBezTo>
                  <a:lnTo>
                    <a:pt x="502151" y="312172"/>
                  </a:lnTo>
                  <a:lnTo>
                    <a:pt x="506961" y="312172"/>
                  </a:lnTo>
                  <a:lnTo>
                    <a:pt x="515117" y="312172"/>
                  </a:lnTo>
                  <a:cubicBezTo>
                    <a:pt x="474984" y="312172"/>
                    <a:pt x="441540" y="278775"/>
                    <a:pt x="441540" y="232020"/>
                  </a:cubicBezTo>
                  <a:cubicBezTo>
                    <a:pt x="441540" y="185264"/>
                    <a:pt x="474984" y="151867"/>
                    <a:pt x="515117" y="151867"/>
                  </a:cubicBezTo>
                  <a:lnTo>
                    <a:pt x="515224" y="151867"/>
                  </a:lnTo>
                  <a:lnTo>
                    <a:pt x="519829" y="151867"/>
                  </a:lnTo>
                  <a:lnTo>
                    <a:pt x="530767" y="151867"/>
                  </a:lnTo>
                  <a:lnTo>
                    <a:pt x="542785" y="151867"/>
                  </a:lnTo>
                  <a:cubicBezTo>
                    <a:pt x="542785" y="59426"/>
                    <a:pt x="682778" y="0"/>
                    <a:pt x="809438" y="0"/>
                  </a:cubicBezTo>
                  <a:close/>
                </a:path>
              </a:pathLst>
            </a:cu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grpSp>
      <p:sp>
        <p:nvSpPr>
          <p:cNvPr id="2" name="Rectangle 1"/>
          <p:cNvSpPr/>
          <p:nvPr/>
        </p:nvSpPr>
        <p:spPr>
          <a:xfrm>
            <a:off x="559547" y="2556767"/>
            <a:ext cx="8334111" cy="1477328"/>
          </a:xfrm>
          <a:prstGeom prst="rect">
            <a:avLst/>
          </a:prstGeom>
        </p:spPr>
        <p:txBody>
          <a:bodyPr wrap="square">
            <a:spAutoFit/>
          </a:bodyPr>
          <a:lstStyle/>
          <a:p>
            <a:pPr lvl="1">
              <a:lnSpc>
                <a:spcPct val="150000"/>
              </a:lnSpc>
            </a:pPr>
            <a:r>
              <a:rPr lang="en-US" sz="2000" dirty="0">
                <a:solidFill>
                  <a:schemeClr val="tx1">
                    <a:lumMod val="65000"/>
                    <a:lumOff val="35000"/>
                  </a:schemeClr>
                </a:solidFill>
              </a:rPr>
              <a:t>AWS offers a broad set of global cloud-based products including compute, storage, database, analytics, networking, machine learning and AI, mobile, developer tools, </a:t>
            </a:r>
            <a:r>
              <a:rPr lang="en-US" sz="2000" dirty="0" err="1">
                <a:solidFill>
                  <a:schemeClr val="tx1">
                    <a:lumMod val="65000"/>
                    <a:lumOff val="35000"/>
                  </a:schemeClr>
                </a:solidFill>
              </a:rPr>
              <a:t>IoT</a:t>
            </a:r>
            <a:r>
              <a:rPr lang="en-US" sz="2000" dirty="0">
                <a:solidFill>
                  <a:schemeClr val="tx1">
                    <a:lumMod val="65000"/>
                    <a:lumOff val="35000"/>
                  </a:schemeClr>
                </a:solidFill>
              </a:rPr>
              <a:t>, security, enterprise applications, and much more</a:t>
            </a:r>
          </a:p>
        </p:txBody>
      </p:sp>
    </p:spTree>
    <p:extLst>
      <p:ext uri="{BB962C8B-B14F-4D97-AF65-F5344CB8AC3E}">
        <p14:creationId xmlns:p14="http://schemas.microsoft.com/office/powerpoint/2010/main" val="30254407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3609802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1958588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1253940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34724524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a:stretch>
            <a:fillRect/>
          </a:stretch>
        </p:blipFill>
        <p:spPr>
          <a:xfrm>
            <a:off x="-409575" y="-228600"/>
            <a:ext cx="13011150" cy="7315200"/>
          </a:xfrm>
          <a:prstGeom prst="rect">
            <a:avLst/>
          </a:prstGeom>
        </p:spPr>
      </p:pic>
      <p:pic>
        <p:nvPicPr>
          <p:cNvPr id="7" name="Picture 6"/>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20847162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2046769"/>
          </a:xfrm>
          <a:prstGeom prst="rect">
            <a:avLst/>
          </a:prstGeom>
        </p:spPr>
      </p:pic>
    </p:spTree>
    <p:extLst>
      <p:ext uri="{BB962C8B-B14F-4D97-AF65-F5344CB8AC3E}">
        <p14:creationId xmlns:p14="http://schemas.microsoft.com/office/powerpoint/2010/main" val="32000822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2913788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10694110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7022755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32955646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l="47310"/>
          <a:stretch/>
        </p:blipFill>
        <p:spPr>
          <a:xfrm rot="10800000">
            <a:off x="6892212" y="3877866"/>
            <a:ext cx="5299788" cy="2980133"/>
          </a:xfrm>
          <a:prstGeom prst="rect">
            <a:avLst/>
          </a:prstGeom>
        </p:spPr>
      </p:pic>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grpSp>
        <p:nvGrpSpPr>
          <p:cNvPr id="24" name="Group 23"/>
          <p:cNvGrpSpPr/>
          <p:nvPr/>
        </p:nvGrpSpPr>
        <p:grpSpPr>
          <a:xfrm>
            <a:off x="9353015" y="0"/>
            <a:ext cx="1949298" cy="4993110"/>
            <a:chOff x="9190346" y="-651467"/>
            <a:chExt cx="2359950" cy="6044992"/>
          </a:xfrm>
        </p:grpSpPr>
        <p:sp>
          <p:nvSpPr>
            <p:cNvPr id="25" name="Rectangle 67"/>
            <p:cNvSpPr>
              <a:spLocks noChangeArrowheads="1"/>
            </p:cNvSpPr>
            <p:nvPr/>
          </p:nvSpPr>
          <p:spPr bwMode="auto">
            <a:xfrm>
              <a:off x="10349684" y="-651467"/>
              <a:ext cx="41275" cy="3913393"/>
            </a:xfrm>
            <a:prstGeom prst="rect">
              <a:avLst/>
            </a:pr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sp>
          <p:nvSpPr>
            <p:cNvPr id="30" name="Freeform 29"/>
            <p:cNvSpPr>
              <a:spLocks/>
            </p:cNvSpPr>
            <p:nvPr/>
          </p:nvSpPr>
          <p:spPr bwMode="auto">
            <a:xfrm>
              <a:off x="9190346" y="1543293"/>
              <a:ext cx="2359950" cy="3850232"/>
            </a:xfrm>
            <a:custGeom>
              <a:avLst/>
              <a:gdLst>
                <a:gd name="connsiteX0" fmla="*/ 581983 w 1625540"/>
                <a:gd name="connsiteY0" fmla="*/ 644031 h 2652050"/>
                <a:gd name="connsiteX1" fmla="*/ 809425 w 1625540"/>
                <a:gd name="connsiteY1" fmla="*/ 644031 h 2652050"/>
                <a:gd name="connsiteX2" fmla="*/ 1043557 w 1625540"/>
                <a:gd name="connsiteY2" fmla="*/ 644031 h 2652050"/>
                <a:gd name="connsiteX3" fmla="*/ 1230862 w 1625540"/>
                <a:gd name="connsiteY3" fmla="*/ 844166 h 2652050"/>
                <a:gd name="connsiteX4" fmla="*/ 1511819 w 1625540"/>
                <a:gd name="connsiteY4" fmla="*/ 1437899 h 2652050"/>
                <a:gd name="connsiteX5" fmla="*/ 1625540 w 1625540"/>
                <a:gd name="connsiteY5" fmla="*/ 1838169 h 2652050"/>
                <a:gd name="connsiteX6" fmla="*/ 809425 w 1625540"/>
                <a:gd name="connsiteY6" fmla="*/ 2652050 h 2652050"/>
                <a:gd name="connsiteX7" fmla="*/ 0 w 1625540"/>
                <a:gd name="connsiteY7" fmla="*/ 1838169 h 2652050"/>
                <a:gd name="connsiteX8" fmla="*/ 107031 w 1625540"/>
                <a:gd name="connsiteY8" fmla="*/ 1437899 h 2652050"/>
                <a:gd name="connsiteX9" fmla="*/ 394678 w 1625540"/>
                <a:gd name="connsiteY9" fmla="*/ 844166 h 2652050"/>
                <a:gd name="connsiteX10" fmla="*/ 581983 w 1625540"/>
                <a:gd name="connsiteY10" fmla="*/ 644031 h 2652050"/>
                <a:gd name="connsiteX11" fmla="*/ 809438 w 1625540"/>
                <a:gd name="connsiteY11" fmla="*/ 0 h 2652050"/>
                <a:gd name="connsiteX12" fmla="*/ 809700 w 1625540"/>
                <a:gd name="connsiteY12" fmla="*/ 29 h 2652050"/>
                <a:gd name="connsiteX13" fmla="*/ 809959 w 1625540"/>
                <a:gd name="connsiteY13" fmla="*/ 0 h 2652050"/>
                <a:gd name="connsiteX14" fmla="*/ 809959 w 1625540"/>
                <a:gd name="connsiteY14" fmla="*/ 58 h 2652050"/>
                <a:gd name="connsiteX15" fmla="*/ 905579 w 1625540"/>
                <a:gd name="connsiteY15" fmla="*/ 10730 h 2652050"/>
                <a:gd name="connsiteX16" fmla="*/ 1082757 w 1625540"/>
                <a:gd name="connsiteY16" fmla="*/ 151867 h 2652050"/>
                <a:gd name="connsiteX17" fmla="*/ 1097180 w 1625540"/>
                <a:gd name="connsiteY17" fmla="*/ 151867 h 2652050"/>
                <a:gd name="connsiteX18" fmla="*/ 1110424 w 1625540"/>
                <a:gd name="connsiteY18" fmla="*/ 151867 h 2652050"/>
                <a:gd name="connsiteX19" fmla="*/ 1184001 w 1625540"/>
                <a:gd name="connsiteY19" fmla="*/ 232020 h 2652050"/>
                <a:gd name="connsiteX20" fmla="*/ 1110424 w 1625540"/>
                <a:gd name="connsiteY20" fmla="*/ 312172 h 2652050"/>
                <a:gd name="connsiteX21" fmla="*/ 1119402 w 1625540"/>
                <a:gd name="connsiteY21" fmla="*/ 312172 h 2652050"/>
                <a:gd name="connsiteX22" fmla="*/ 1123499 w 1625540"/>
                <a:gd name="connsiteY22" fmla="*/ 312172 h 2652050"/>
                <a:gd name="connsiteX23" fmla="*/ 1203687 w 1625540"/>
                <a:gd name="connsiteY23" fmla="*/ 398456 h 2652050"/>
                <a:gd name="connsiteX24" fmla="*/ 1152943 w 1625540"/>
                <a:gd name="connsiteY24" fmla="*/ 472191 h 2652050"/>
                <a:gd name="connsiteX25" fmla="*/ 1123509 w 1625540"/>
                <a:gd name="connsiteY25" fmla="*/ 478100 h 2652050"/>
                <a:gd name="connsiteX26" fmla="*/ 1133254 w 1625540"/>
                <a:gd name="connsiteY26" fmla="*/ 478100 h 2652050"/>
                <a:gd name="connsiteX27" fmla="*/ 1137528 w 1625540"/>
                <a:gd name="connsiteY27" fmla="*/ 478100 h 2652050"/>
                <a:gd name="connsiteX28" fmla="*/ 1217749 w 1625540"/>
                <a:gd name="connsiteY28" fmla="*/ 557747 h 2652050"/>
                <a:gd name="connsiteX29" fmla="*/ 1137528 w 1625540"/>
                <a:gd name="connsiteY29" fmla="*/ 644030 h 2652050"/>
                <a:gd name="connsiteX30" fmla="*/ 836889 w 1625540"/>
                <a:gd name="connsiteY30" fmla="*/ 644030 h 2652050"/>
                <a:gd name="connsiteX31" fmla="*/ 809959 w 1625540"/>
                <a:gd name="connsiteY31" fmla="*/ 644030 h 2652050"/>
                <a:gd name="connsiteX32" fmla="*/ 804945 w 1625540"/>
                <a:gd name="connsiteY32" fmla="*/ 644030 h 2652050"/>
                <a:gd name="connsiteX33" fmla="*/ 793037 w 1625540"/>
                <a:gd name="connsiteY33" fmla="*/ 644030 h 2652050"/>
                <a:gd name="connsiteX34" fmla="*/ 769848 w 1625540"/>
                <a:gd name="connsiteY34" fmla="*/ 644030 h 2652050"/>
                <a:gd name="connsiteX35" fmla="*/ 762640 w 1625540"/>
                <a:gd name="connsiteY35" fmla="*/ 644030 h 2652050"/>
                <a:gd name="connsiteX36" fmla="*/ 731618 w 1625540"/>
                <a:gd name="connsiteY36" fmla="*/ 644030 h 2652050"/>
                <a:gd name="connsiteX37" fmla="*/ 699789 w 1625540"/>
                <a:gd name="connsiteY37" fmla="*/ 644030 h 2652050"/>
                <a:gd name="connsiteX38" fmla="*/ 674585 w 1625540"/>
                <a:gd name="connsiteY38" fmla="*/ 644030 h 2652050"/>
                <a:gd name="connsiteX39" fmla="*/ 647387 w 1625540"/>
                <a:gd name="connsiteY39" fmla="*/ 644030 h 2652050"/>
                <a:gd name="connsiteX40" fmla="*/ 604484 w 1625540"/>
                <a:gd name="connsiteY40" fmla="*/ 644030 h 2652050"/>
                <a:gd name="connsiteX41" fmla="*/ 594990 w 1625540"/>
                <a:gd name="connsiteY41" fmla="*/ 644030 h 2652050"/>
                <a:gd name="connsiteX42" fmla="*/ 570130 w 1625540"/>
                <a:gd name="connsiteY42" fmla="*/ 644030 h 2652050"/>
                <a:gd name="connsiteX43" fmla="*/ 489073 w 1625540"/>
                <a:gd name="connsiteY43" fmla="*/ 644030 h 2652050"/>
                <a:gd name="connsiteX44" fmla="*/ 402167 w 1625540"/>
                <a:gd name="connsiteY44" fmla="*/ 557747 h 2652050"/>
                <a:gd name="connsiteX45" fmla="*/ 489073 w 1625540"/>
                <a:gd name="connsiteY45" fmla="*/ 478100 h 2652050"/>
                <a:gd name="connsiteX46" fmla="*/ 494087 w 1625540"/>
                <a:gd name="connsiteY46" fmla="*/ 478100 h 2652050"/>
                <a:gd name="connsiteX47" fmla="*/ 502031 w 1625540"/>
                <a:gd name="connsiteY47" fmla="*/ 478100 h 2652050"/>
                <a:gd name="connsiteX48" fmla="*/ 472597 w 1625540"/>
                <a:gd name="connsiteY48" fmla="*/ 472191 h 2652050"/>
                <a:gd name="connsiteX49" fmla="*/ 472281 w 1625540"/>
                <a:gd name="connsiteY49" fmla="*/ 471944 h 2652050"/>
                <a:gd name="connsiteX50" fmla="*/ 446946 w 1625540"/>
                <a:gd name="connsiteY50" fmla="*/ 455702 h 2652050"/>
                <a:gd name="connsiteX51" fmla="*/ 441015 w 1625540"/>
                <a:gd name="connsiteY51" fmla="*/ 447485 h 2652050"/>
                <a:gd name="connsiteX52" fmla="*/ 436653 w 1625540"/>
                <a:gd name="connsiteY52" fmla="*/ 444074 h 2652050"/>
                <a:gd name="connsiteX53" fmla="*/ 435104 w 1625540"/>
                <a:gd name="connsiteY53" fmla="*/ 439297 h 2652050"/>
                <a:gd name="connsiteX54" fmla="*/ 428754 w 1625540"/>
                <a:gd name="connsiteY54" fmla="*/ 430501 h 2652050"/>
                <a:gd name="connsiteX55" fmla="*/ 421853 w 1625540"/>
                <a:gd name="connsiteY55" fmla="*/ 398456 h 2652050"/>
                <a:gd name="connsiteX56" fmla="*/ 502041 w 1625540"/>
                <a:gd name="connsiteY56" fmla="*/ 312172 h 2652050"/>
                <a:gd name="connsiteX57" fmla="*/ 502151 w 1625540"/>
                <a:gd name="connsiteY57" fmla="*/ 312172 h 2652050"/>
                <a:gd name="connsiteX58" fmla="*/ 506961 w 1625540"/>
                <a:gd name="connsiteY58" fmla="*/ 312172 h 2652050"/>
                <a:gd name="connsiteX59" fmla="*/ 515117 w 1625540"/>
                <a:gd name="connsiteY59" fmla="*/ 312172 h 2652050"/>
                <a:gd name="connsiteX60" fmla="*/ 441540 w 1625540"/>
                <a:gd name="connsiteY60" fmla="*/ 232020 h 2652050"/>
                <a:gd name="connsiteX61" fmla="*/ 515117 w 1625540"/>
                <a:gd name="connsiteY61" fmla="*/ 151867 h 2652050"/>
                <a:gd name="connsiteX62" fmla="*/ 515224 w 1625540"/>
                <a:gd name="connsiteY62" fmla="*/ 151867 h 2652050"/>
                <a:gd name="connsiteX63" fmla="*/ 519829 w 1625540"/>
                <a:gd name="connsiteY63" fmla="*/ 151867 h 2652050"/>
                <a:gd name="connsiteX64" fmla="*/ 530767 w 1625540"/>
                <a:gd name="connsiteY64" fmla="*/ 151867 h 2652050"/>
                <a:gd name="connsiteX65" fmla="*/ 542785 w 1625540"/>
                <a:gd name="connsiteY65" fmla="*/ 151867 h 2652050"/>
                <a:gd name="connsiteX66" fmla="*/ 809438 w 1625540"/>
                <a:gd name="connsiteY66" fmla="*/ 0 h 265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625540" h="2652050">
                  <a:moveTo>
                    <a:pt x="581983" y="644031"/>
                  </a:moveTo>
                  <a:cubicBezTo>
                    <a:pt x="635499" y="644031"/>
                    <a:pt x="722462" y="644031"/>
                    <a:pt x="809425" y="644031"/>
                  </a:cubicBezTo>
                  <a:cubicBezTo>
                    <a:pt x="903078" y="644031"/>
                    <a:pt x="990041" y="644031"/>
                    <a:pt x="1043557" y="644031"/>
                  </a:cubicBezTo>
                  <a:cubicBezTo>
                    <a:pt x="1163967" y="644031"/>
                    <a:pt x="1204104" y="677387"/>
                    <a:pt x="1230862" y="844166"/>
                  </a:cubicBezTo>
                  <a:cubicBezTo>
                    <a:pt x="1264309" y="1037630"/>
                    <a:pt x="1317825" y="1077657"/>
                    <a:pt x="1511819" y="1437899"/>
                  </a:cubicBezTo>
                  <a:cubicBezTo>
                    <a:pt x="1578714" y="1557980"/>
                    <a:pt x="1625540" y="1691403"/>
                    <a:pt x="1625540" y="1838169"/>
                  </a:cubicBezTo>
                  <a:cubicBezTo>
                    <a:pt x="1625540" y="2285136"/>
                    <a:pt x="1257619" y="2652050"/>
                    <a:pt x="809425" y="2652050"/>
                  </a:cubicBezTo>
                  <a:cubicBezTo>
                    <a:pt x="361231" y="2652050"/>
                    <a:pt x="0" y="2285136"/>
                    <a:pt x="0" y="1838169"/>
                  </a:cubicBezTo>
                  <a:cubicBezTo>
                    <a:pt x="0" y="1691403"/>
                    <a:pt x="40137" y="1557980"/>
                    <a:pt x="107031" y="1437899"/>
                  </a:cubicBezTo>
                  <a:cubicBezTo>
                    <a:pt x="307715" y="1077657"/>
                    <a:pt x="361231" y="1037630"/>
                    <a:pt x="394678" y="844166"/>
                  </a:cubicBezTo>
                  <a:cubicBezTo>
                    <a:pt x="421436" y="684058"/>
                    <a:pt x="454884" y="644031"/>
                    <a:pt x="581983" y="644031"/>
                  </a:cubicBezTo>
                  <a:close/>
                  <a:moveTo>
                    <a:pt x="809438" y="0"/>
                  </a:moveTo>
                  <a:lnTo>
                    <a:pt x="809700" y="29"/>
                  </a:lnTo>
                  <a:lnTo>
                    <a:pt x="809959" y="0"/>
                  </a:lnTo>
                  <a:lnTo>
                    <a:pt x="809959" y="58"/>
                  </a:lnTo>
                  <a:lnTo>
                    <a:pt x="905579" y="10730"/>
                  </a:lnTo>
                  <a:cubicBezTo>
                    <a:pt x="1000261" y="31777"/>
                    <a:pt x="1082757" y="82537"/>
                    <a:pt x="1082757" y="151867"/>
                  </a:cubicBezTo>
                  <a:lnTo>
                    <a:pt x="1097180" y="151867"/>
                  </a:lnTo>
                  <a:cubicBezTo>
                    <a:pt x="1110424" y="151867"/>
                    <a:pt x="1110424" y="151867"/>
                    <a:pt x="1110424" y="151867"/>
                  </a:cubicBezTo>
                  <a:cubicBezTo>
                    <a:pt x="1150557" y="151867"/>
                    <a:pt x="1184001" y="185264"/>
                    <a:pt x="1184001" y="232020"/>
                  </a:cubicBezTo>
                  <a:cubicBezTo>
                    <a:pt x="1184001" y="278775"/>
                    <a:pt x="1150557" y="312172"/>
                    <a:pt x="1110424" y="312172"/>
                  </a:cubicBezTo>
                  <a:lnTo>
                    <a:pt x="1119402" y="312172"/>
                  </a:lnTo>
                  <a:cubicBezTo>
                    <a:pt x="1123499" y="312172"/>
                    <a:pt x="1123499" y="312172"/>
                    <a:pt x="1123499" y="312172"/>
                  </a:cubicBezTo>
                  <a:cubicBezTo>
                    <a:pt x="1163593" y="312172"/>
                    <a:pt x="1203687" y="351995"/>
                    <a:pt x="1203687" y="398456"/>
                  </a:cubicBezTo>
                  <a:cubicBezTo>
                    <a:pt x="1203687" y="433301"/>
                    <a:pt x="1181134" y="460679"/>
                    <a:pt x="1152943" y="472191"/>
                  </a:cubicBezTo>
                  <a:lnTo>
                    <a:pt x="1123509" y="478100"/>
                  </a:lnTo>
                  <a:lnTo>
                    <a:pt x="1133254" y="478100"/>
                  </a:lnTo>
                  <a:cubicBezTo>
                    <a:pt x="1137528" y="478100"/>
                    <a:pt x="1137528" y="478100"/>
                    <a:pt x="1137528" y="478100"/>
                  </a:cubicBezTo>
                  <a:cubicBezTo>
                    <a:pt x="1184323" y="478100"/>
                    <a:pt x="1217749" y="517923"/>
                    <a:pt x="1217749" y="557747"/>
                  </a:cubicBezTo>
                  <a:cubicBezTo>
                    <a:pt x="1217749" y="604207"/>
                    <a:pt x="1184323" y="644030"/>
                    <a:pt x="1137528" y="644030"/>
                  </a:cubicBezTo>
                  <a:cubicBezTo>
                    <a:pt x="1015943" y="644030"/>
                    <a:pt x="917155" y="644030"/>
                    <a:pt x="836889" y="644030"/>
                  </a:cubicBezTo>
                  <a:lnTo>
                    <a:pt x="809959" y="644030"/>
                  </a:lnTo>
                  <a:lnTo>
                    <a:pt x="804945" y="644030"/>
                  </a:lnTo>
                  <a:lnTo>
                    <a:pt x="793037" y="644030"/>
                  </a:lnTo>
                  <a:lnTo>
                    <a:pt x="769848" y="644030"/>
                  </a:lnTo>
                  <a:lnTo>
                    <a:pt x="762640" y="644030"/>
                  </a:lnTo>
                  <a:lnTo>
                    <a:pt x="731618" y="644030"/>
                  </a:lnTo>
                  <a:lnTo>
                    <a:pt x="699789" y="644030"/>
                  </a:lnTo>
                  <a:lnTo>
                    <a:pt x="674585" y="644030"/>
                  </a:lnTo>
                  <a:lnTo>
                    <a:pt x="647387" y="644030"/>
                  </a:lnTo>
                  <a:cubicBezTo>
                    <a:pt x="631556" y="644030"/>
                    <a:pt x="617308" y="644030"/>
                    <a:pt x="604484" y="644030"/>
                  </a:cubicBezTo>
                  <a:lnTo>
                    <a:pt x="594990" y="644030"/>
                  </a:lnTo>
                  <a:lnTo>
                    <a:pt x="570130" y="644030"/>
                  </a:lnTo>
                  <a:cubicBezTo>
                    <a:pt x="489073" y="644030"/>
                    <a:pt x="489073" y="644030"/>
                    <a:pt x="489073" y="644030"/>
                  </a:cubicBezTo>
                  <a:cubicBezTo>
                    <a:pt x="442278" y="644030"/>
                    <a:pt x="402167" y="604207"/>
                    <a:pt x="402167" y="557747"/>
                  </a:cubicBezTo>
                  <a:cubicBezTo>
                    <a:pt x="402167" y="517923"/>
                    <a:pt x="442278" y="478100"/>
                    <a:pt x="489073" y="478100"/>
                  </a:cubicBezTo>
                  <a:lnTo>
                    <a:pt x="494087" y="478100"/>
                  </a:lnTo>
                  <a:lnTo>
                    <a:pt x="502031" y="478100"/>
                  </a:lnTo>
                  <a:lnTo>
                    <a:pt x="472597" y="472191"/>
                  </a:lnTo>
                  <a:lnTo>
                    <a:pt x="472281" y="471944"/>
                  </a:lnTo>
                  <a:lnTo>
                    <a:pt x="446946" y="455702"/>
                  </a:lnTo>
                  <a:lnTo>
                    <a:pt x="441015" y="447485"/>
                  </a:lnTo>
                  <a:lnTo>
                    <a:pt x="436653" y="444074"/>
                  </a:lnTo>
                  <a:lnTo>
                    <a:pt x="435104" y="439297"/>
                  </a:lnTo>
                  <a:lnTo>
                    <a:pt x="428754" y="430501"/>
                  </a:lnTo>
                  <a:cubicBezTo>
                    <a:pt x="424362" y="420856"/>
                    <a:pt x="421853" y="410071"/>
                    <a:pt x="421853" y="398456"/>
                  </a:cubicBezTo>
                  <a:cubicBezTo>
                    <a:pt x="421853" y="351995"/>
                    <a:pt x="461947" y="312172"/>
                    <a:pt x="502041" y="312172"/>
                  </a:cubicBezTo>
                  <a:lnTo>
                    <a:pt x="502151" y="312172"/>
                  </a:lnTo>
                  <a:lnTo>
                    <a:pt x="506961" y="312172"/>
                  </a:lnTo>
                  <a:lnTo>
                    <a:pt x="515117" y="312172"/>
                  </a:lnTo>
                  <a:cubicBezTo>
                    <a:pt x="474984" y="312172"/>
                    <a:pt x="441540" y="278775"/>
                    <a:pt x="441540" y="232020"/>
                  </a:cubicBezTo>
                  <a:cubicBezTo>
                    <a:pt x="441540" y="185264"/>
                    <a:pt x="474984" y="151867"/>
                    <a:pt x="515117" y="151867"/>
                  </a:cubicBezTo>
                  <a:lnTo>
                    <a:pt x="515224" y="151867"/>
                  </a:lnTo>
                  <a:lnTo>
                    <a:pt x="519829" y="151867"/>
                  </a:lnTo>
                  <a:lnTo>
                    <a:pt x="530767" y="151867"/>
                  </a:lnTo>
                  <a:lnTo>
                    <a:pt x="542785" y="151867"/>
                  </a:lnTo>
                  <a:cubicBezTo>
                    <a:pt x="542785" y="59426"/>
                    <a:pt x="682778" y="0"/>
                    <a:pt x="809438" y="0"/>
                  </a:cubicBezTo>
                  <a:close/>
                </a:path>
              </a:pathLst>
            </a:cu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grpSp>
      <p:sp>
        <p:nvSpPr>
          <p:cNvPr id="36" name="TextBox 35">
            <a:extLst>
              <a:ext uri="{FF2B5EF4-FFF2-40B4-BE49-F238E27FC236}">
                <a16:creationId xmlns:a16="http://schemas.microsoft.com/office/drawing/2014/main" id="{948A2979-A456-4286-B8FC-8FF4C0C58EFD}"/>
              </a:ext>
            </a:extLst>
          </p:cNvPr>
          <p:cNvSpPr txBox="1"/>
          <p:nvPr/>
        </p:nvSpPr>
        <p:spPr>
          <a:xfrm>
            <a:off x="2077348" y="453513"/>
            <a:ext cx="6672648" cy="646331"/>
          </a:xfrm>
          <a:prstGeom prst="rect">
            <a:avLst/>
          </a:prstGeom>
          <a:noFill/>
        </p:spPr>
        <p:txBody>
          <a:bodyPr wrap="square" rtlCol="0" anchor="ctr">
            <a:spAutoFit/>
          </a:bodyPr>
          <a:lstStyle/>
          <a:p>
            <a:r>
              <a:rPr lang="en-US" sz="3600" dirty="0">
                <a:solidFill>
                  <a:srgbClr val="20428F"/>
                </a:solidFill>
              </a:rPr>
              <a:t>AWS User Accounts</a:t>
            </a:r>
          </a:p>
        </p:txBody>
      </p:sp>
      <p:sp>
        <p:nvSpPr>
          <p:cNvPr id="38"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Rectangle 27"/>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32" name="TextBox 31"/>
          <p:cNvSpPr txBox="1"/>
          <p:nvPr/>
        </p:nvSpPr>
        <p:spPr>
          <a:xfrm>
            <a:off x="1113668" y="1902079"/>
            <a:ext cx="9155151" cy="4539704"/>
          </a:xfrm>
          <a:prstGeom prst="rect">
            <a:avLst/>
          </a:prstGeom>
          <a:noFill/>
        </p:spPr>
        <p:txBody>
          <a:bodyPr wrap="square" rtlCol="0">
            <a:spAutoFit/>
          </a:bodyPr>
          <a:lstStyle/>
          <a:p>
            <a:r>
              <a:rPr lang="en-US" dirty="0" smtClean="0">
                <a:solidFill>
                  <a:schemeClr val="tx1">
                    <a:lumMod val="65000"/>
                    <a:lumOff val="35000"/>
                  </a:schemeClr>
                </a:solidFill>
              </a:rPr>
              <a:t>There are two types of users:</a:t>
            </a:r>
          </a:p>
          <a:p>
            <a:endParaRPr lang="en-US" sz="2000" dirty="0"/>
          </a:p>
          <a:p>
            <a:r>
              <a:rPr lang="en-US" sz="2400" dirty="0">
                <a:solidFill>
                  <a:srgbClr val="20428F"/>
                </a:solidFill>
              </a:rPr>
              <a:t>Root User </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Account owner</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Created </a:t>
            </a:r>
            <a:r>
              <a:rPr lang="en-US" sz="1600" dirty="0">
                <a:solidFill>
                  <a:schemeClr val="tx1">
                    <a:lumMod val="65000"/>
                    <a:lumOff val="35000"/>
                  </a:schemeClr>
                </a:solidFill>
              </a:rPr>
              <a:t>when the AWS account is </a:t>
            </a:r>
            <a:r>
              <a:rPr lang="en-US" sz="1600" dirty="0" smtClean="0">
                <a:solidFill>
                  <a:schemeClr val="tx1">
                    <a:lumMod val="65000"/>
                    <a:lumOff val="35000"/>
                  </a:schemeClr>
                </a:solidFill>
              </a:rPr>
              <a:t>created</a:t>
            </a:r>
          </a:p>
          <a:p>
            <a:pPr marL="742950" lvl="1" indent="-285750">
              <a:lnSpc>
                <a:spcPct val="150000"/>
              </a:lnSpc>
              <a:buFont typeface="Arial" panose="020B0604020202020204" pitchFamily="34" charset="0"/>
              <a:buChar char="•"/>
            </a:pPr>
            <a:r>
              <a:rPr lang="en-US" sz="1600" dirty="0">
                <a:solidFill>
                  <a:schemeClr val="tx1">
                    <a:lumMod val="65000"/>
                    <a:lumOff val="35000"/>
                  </a:schemeClr>
                </a:solidFill>
              </a:rPr>
              <a:t>A</a:t>
            </a:r>
            <a:r>
              <a:rPr lang="en-US" sz="1600" dirty="0" smtClean="0">
                <a:solidFill>
                  <a:schemeClr val="tx1">
                    <a:lumMod val="65000"/>
                    <a:lumOff val="35000"/>
                  </a:schemeClr>
                </a:solidFill>
              </a:rPr>
              <a:t>llow </a:t>
            </a:r>
            <a:r>
              <a:rPr lang="en-US" sz="1600" dirty="0">
                <a:solidFill>
                  <a:schemeClr val="tx1">
                    <a:lumMod val="65000"/>
                    <a:lumOff val="35000"/>
                  </a:schemeClr>
                </a:solidFill>
              </a:rPr>
              <a:t>full access to all resources in the </a:t>
            </a:r>
            <a:r>
              <a:rPr lang="en-US" sz="1600" dirty="0" smtClean="0">
                <a:solidFill>
                  <a:schemeClr val="tx1">
                    <a:lumMod val="65000"/>
                    <a:lumOff val="35000"/>
                  </a:schemeClr>
                </a:solidFill>
              </a:rPr>
              <a:t>account</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Only </a:t>
            </a:r>
            <a:r>
              <a:rPr lang="en-US" sz="1600" dirty="0">
                <a:solidFill>
                  <a:schemeClr val="tx1">
                    <a:lumMod val="65000"/>
                    <a:lumOff val="35000"/>
                  </a:schemeClr>
                </a:solidFill>
              </a:rPr>
              <a:t>the root user can close your account</a:t>
            </a:r>
            <a:r>
              <a:rPr lang="en-US" sz="1600" dirty="0" smtClean="0">
                <a:solidFill>
                  <a:schemeClr val="tx1">
                    <a:lumMod val="65000"/>
                    <a:lumOff val="35000"/>
                  </a:schemeClr>
                </a:solidFill>
              </a:rPr>
              <a:t> </a:t>
            </a:r>
          </a:p>
          <a:p>
            <a:endParaRPr lang="en-US" sz="2000" dirty="0"/>
          </a:p>
          <a:p>
            <a:r>
              <a:rPr lang="en-US" sz="2400" dirty="0">
                <a:solidFill>
                  <a:srgbClr val="20428F"/>
                </a:solidFill>
              </a:rPr>
              <a:t>AWS Identity and Access Management (IAM) user</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Created by </a:t>
            </a:r>
            <a:r>
              <a:rPr lang="en-US" sz="1600" dirty="0">
                <a:solidFill>
                  <a:schemeClr val="tx1">
                    <a:lumMod val="65000"/>
                    <a:lumOff val="35000"/>
                  </a:schemeClr>
                </a:solidFill>
              </a:rPr>
              <a:t>the root user or an IAM administrator for the account </a:t>
            </a:r>
            <a:endParaRPr lang="en-US" sz="1600" dirty="0" smtClean="0">
              <a:solidFill>
                <a:schemeClr val="tx1">
                  <a:lumMod val="65000"/>
                  <a:lumOff val="35000"/>
                </a:schemeClr>
              </a:solidFill>
            </a:endParaRP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Securely </a:t>
            </a:r>
            <a:r>
              <a:rPr lang="en-US" sz="1600" dirty="0">
                <a:solidFill>
                  <a:schemeClr val="tx1">
                    <a:lumMod val="65000"/>
                    <a:lumOff val="35000"/>
                  </a:schemeClr>
                </a:solidFill>
              </a:rPr>
              <a:t>control access to AWS services and resources</a:t>
            </a:r>
            <a:r>
              <a:rPr lang="en-US" sz="1600" dirty="0"/>
              <a:t> </a:t>
            </a:r>
            <a:r>
              <a:rPr lang="en-US" dirty="0"/>
              <a:t> </a:t>
            </a:r>
            <a:endParaRPr lang="en-US" dirty="0" smtClean="0"/>
          </a:p>
          <a:p>
            <a:endParaRPr lang="en-US" dirty="0"/>
          </a:p>
          <a:p>
            <a:endParaRPr lang="en-US" dirty="0"/>
          </a:p>
        </p:txBody>
      </p:sp>
    </p:spTree>
    <p:extLst>
      <p:ext uri="{BB962C8B-B14F-4D97-AF65-F5344CB8AC3E}">
        <p14:creationId xmlns:p14="http://schemas.microsoft.com/office/powerpoint/2010/main" val="713272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3023904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pic>
        <p:nvPicPr>
          <p:cNvPr id="5" name="Picture 4"/>
          <p:cNvPicPr>
            <a:picLocks noChangeAspect="1"/>
          </p:cNvPicPr>
          <p:nvPr/>
        </p:nvPicPr>
        <p:blipFill>
          <a:blip r:embed="rId3"/>
          <a:stretch>
            <a:fillRect/>
          </a:stretch>
        </p:blipFill>
        <p:spPr>
          <a:xfrm>
            <a:off x="10521552" y="-228600"/>
            <a:ext cx="2031207" cy="1919288"/>
          </a:xfrm>
          <a:prstGeom prst="rect">
            <a:avLst/>
          </a:prstGeom>
        </p:spPr>
      </p:pic>
    </p:spTree>
    <p:extLst>
      <p:ext uri="{BB962C8B-B14F-4D97-AF65-F5344CB8AC3E}">
        <p14:creationId xmlns:p14="http://schemas.microsoft.com/office/powerpoint/2010/main" val="535085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l="47310"/>
          <a:stretch/>
        </p:blipFill>
        <p:spPr>
          <a:xfrm rot="10800000">
            <a:off x="6892212" y="3877866"/>
            <a:ext cx="5299788" cy="2980133"/>
          </a:xfrm>
          <a:prstGeom prst="rect">
            <a:avLst/>
          </a:prstGeom>
        </p:spPr>
      </p:pic>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grpSp>
        <p:nvGrpSpPr>
          <p:cNvPr id="24" name="Group 23"/>
          <p:cNvGrpSpPr/>
          <p:nvPr/>
        </p:nvGrpSpPr>
        <p:grpSpPr>
          <a:xfrm>
            <a:off x="9353015" y="0"/>
            <a:ext cx="1949298" cy="4993110"/>
            <a:chOff x="9190346" y="-651467"/>
            <a:chExt cx="2359950" cy="6044992"/>
          </a:xfrm>
        </p:grpSpPr>
        <p:sp>
          <p:nvSpPr>
            <p:cNvPr id="25" name="Rectangle 67"/>
            <p:cNvSpPr>
              <a:spLocks noChangeArrowheads="1"/>
            </p:cNvSpPr>
            <p:nvPr/>
          </p:nvSpPr>
          <p:spPr bwMode="auto">
            <a:xfrm>
              <a:off x="10349684" y="-651467"/>
              <a:ext cx="41275" cy="3913393"/>
            </a:xfrm>
            <a:prstGeom prst="rect">
              <a:avLst/>
            </a:pr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sp>
          <p:nvSpPr>
            <p:cNvPr id="30" name="Freeform 29"/>
            <p:cNvSpPr>
              <a:spLocks/>
            </p:cNvSpPr>
            <p:nvPr/>
          </p:nvSpPr>
          <p:spPr bwMode="auto">
            <a:xfrm>
              <a:off x="9190346" y="1543293"/>
              <a:ext cx="2359950" cy="3850232"/>
            </a:xfrm>
            <a:custGeom>
              <a:avLst/>
              <a:gdLst>
                <a:gd name="connsiteX0" fmla="*/ 581983 w 1625540"/>
                <a:gd name="connsiteY0" fmla="*/ 644031 h 2652050"/>
                <a:gd name="connsiteX1" fmla="*/ 809425 w 1625540"/>
                <a:gd name="connsiteY1" fmla="*/ 644031 h 2652050"/>
                <a:gd name="connsiteX2" fmla="*/ 1043557 w 1625540"/>
                <a:gd name="connsiteY2" fmla="*/ 644031 h 2652050"/>
                <a:gd name="connsiteX3" fmla="*/ 1230862 w 1625540"/>
                <a:gd name="connsiteY3" fmla="*/ 844166 h 2652050"/>
                <a:gd name="connsiteX4" fmla="*/ 1511819 w 1625540"/>
                <a:gd name="connsiteY4" fmla="*/ 1437899 h 2652050"/>
                <a:gd name="connsiteX5" fmla="*/ 1625540 w 1625540"/>
                <a:gd name="connsiteY5" fmla="*/ 1838169 h 2652050"/>
                <a:gd name="connsiteX6" fmla="*/ 809425 w 1625540"/>
                <a:gd name="connsiteY6" fmla="*/ 2652050 h 2652050"/>
                <a:gd name="connsiteX7" fmla="*/ 0 w 1625540"/>
                <a:gd name="connsiteY7" fmla="*/ 1838169 h 2652050"/>
                <a:gd name="connsiteX8" fmla="*/ 107031 w 1625540"/>
                <a:gd name="connsiteY8" fmla="*/ 1437899 h 2652050"/>
                <a:gd name="connsiteX9" fmla="*/ 394678 w 1625540"/>
                <a:gd name="connsiteY9" fmla="*/ 844166 h 2652050"/>
                <a:gd name="connsiteX10" fmla="*/ 581983 w 1625540"/>
                <a:gd name="connsiteY10" fmla="*/ 644031 h 2652050"/>
                <a:gd name="connsiteX11" fmla="*/ 809438 w 1625540"/>
                <a:gd name="connsiteY11" fmla="*/ 0 h 2652050"/>
                <a:gd name="connsiteX12" fmla="*/ 809700 w 1625540"/>
                <a:gd name="connsiteY12" fmla="*/ 29 h 2652050"/>
                <a:gd name="connsiteX13" fmla="*/ 809959 w 1625540"/>
                <a:gd name="connsiteY13" fmla="*/ 0 h 2652050"/>
                <a:gd name="connsiteX14" fmla="*/ 809959 w 1625540"/>
                <a:gd name="connsiteY14" fmla="*/ 58 h 2652050"/>
                <a:gd name="connsiteX15" fmla="*/ 905579 w 1625540"/>
                <a:gd name="connsiteY15" fmla="*/ 10730 h 2652050"/>
                <a:gd name="connsiteX16" fmla="*/ 1082757 w 1625540"/>
                <a:gd name="connsiteY16" fmla="*/ 151867 h 2652050"/>
                <a:gd name="connsiteX17" fmla="*/ 1097180 w 1625540"/>
                <a:gd name="connsiteY17" fmla="*/ 151867 h 2652050"/>
                <a:gd name="connsiteX18" fmla="*/ 1110424 w 1625540"/>
                <a:gd name="connsiteY18" fmla="*/ 151867 h 2652050"/>
                <a:gd name="connsiteX19" fmla="*/ 1184001 w 1625540"/>
                <a:gd name="connsiteY19" fmla="*/ 232020 h 2652050"/>
                <a:gd name="connsiteX20" fmla="*/ 1110424 w 1625540"/>
                <a:gd name="connsiteY20" fmla="*/ 312172 h 2652050"/>
                <a:gd name="connsiteX21" fmla="*/ 1119402 w 1625540"/>
                <a:gd name="connsiteY21" fmla="*/ 312172 h 2652050"/>
                <a:gd name="connsiteX22" fmla="*/ 1123499 w 1625540"/>
                <a:gd name="connsiteY22" fmla="*/ 312172 h 2652050"/>
                <a:gd name="connsiteX23" fmla="*/ 1203687 w 1625540"/>
                <a:gd name="connsiteY23" fmla="*/ 398456 h 2652050"/>
                <a:gd name="connsiteX24" fmla="*/ 1152943 w 1625540"/>
                <a:gd name="connsiteY24" fmla="*/ 472191 h 2652050"/>
                <a:gd name="connsiteX25" fmla="*/ 1123509 w 1625540"/>
                <a:gd name="connsiteY25" fmla="*/ 478100 h 2652050"/>
                <a:gd name="connsiteX26" fmla="*/ 1133254 w 1625540"/>
                <a:gd name="connsiteY26" fmla="*/ 478100 h 2652050"/>
                <a:gd name="connsiteX27" fmla="*/ 1137528 w 1625540"/>
                <a:gd name="connsiteY27" fmla="*/ 478100 h 2652050"/>
                <a:gd name="connsiteX28" fmla="*/ 1217749 w 1625540"/>
                <a:gd name="connsiteY28" fmla="*/ 557747 h 2652050"/>
                <a:gd name="connsiteX29" fmla="*/ 1137528 w 1625540"/>
                <a:gd name="connsiteY29" fmla="*/ 644030 h 2652050"/>
                <a:gd name="connsiteX30" fmla="*/ 836889 w 1625540"/>
                <a:gd name="connsiteY30" fmla="*/ 644030 h 2652050"/>
                <a:gd name="connsiteX31" fmla="*/ 809959 w 1625540"/>
                <a:gd name="connsiteY31" fmla="*/ 644030 h 2652050"/>
                <a:gd name="connsiteX32" fmla="*/ 804945 w 1625540"/>
                <a:gd name="connsiteY32" fmla="*/ 644030 h 2652050"/>
                <a:gd name="connsiteX33" fmla="*/ 793037 w 1625540"/>
                <a:gd name="connsiteY33" fmla="*/ 644030 h 2652050"/>
                <a:gd name="connsiteX34" fmla="*/ 769848 w 1625540"/>
                <a:gd name="connsiteY34" fmla="*/ 644030 h 2652050"/>
                <a:gd name="connsiteX35" fmla="*/ 762640 w 1625540"/>
                <a:gd name="connsiteY35" fmla="*/ 644030 h 2652050"/>
                <a:gd name="connsiteX36" fmla="*/ 731618 w 1625540"/>
                <a:gd name="connsiteY36" fmla="*/ 644030 h 2652050"/>
                <a:gd name="connsiteX37" fmla="*/ 699789 w 1625540"/>
                <a:gd name="connsiteY37" fmla="*/ 644030 h 2652050"/>
                <a:gd name="connsiteX38" fmla="*/ 674585 w 1625540"/>
                <a:gd name="connsiteY38" fmla="*/ 644030 h 2652050"/>
                <a:gd name="connsiteX39" fmla="*/ 647387 w 1625540"/>
                <a:gd name="connsiteY39" fmla="*/ 644030 h 2652050"/>
                <a:gd name="connsiteX40" fmla="*/ 604484 w 1625540"/>
                <a:gd name="connsiteY40" fmla="*/ 644030 h 2652050"/>
                <a:gd name="connsiteX41" fmla="*/ 594990 w 1625540"/>
                <a:gd name="connsiteY41" fmla="*/ 644030 h 2652050"/>
                <a:gd name="connsiteX42" fmla="*/ 570130 w 1625540"/>
                <a:gd name="connsiteY42" fmla="*/ 644030 h 2652050"/>
                <a:gd name="connsiteX43" fmla="*/ 489073 w 1625540"/>
                <a:gd name="connsiteY43" fmla="*/ 644030 h 2652050"/>
                <a:gd name="connsiteX44" fmla="*/ 402167 w 1625540"/>
                <a:gd name="connsiteY44" fmla="*/ 557747 h 2652050"/>
                <a:gd name="connsiteX45" fmla="*/ 489073 w 1625540"/>
                <a:gd name="connsiteY45" fmla="*/ 478100 h 2652050"/>
                <a:gd name="connsiteX46" fmla="*/ 494087 w 1625540"/>
                <a:gd name="connsiteY46" fmla="*/ 478100 h 2652050"/>
                <a:gd name="connsiteX47" fmla="*/ 502031 w 1625540"/>
                <a:gd name="connsiteY47" fmla="*/ 478100 h 2652050"/>
                <a:gd name="connsiteX48" fmla="*/ 472597 w 1625540"/>
                <a:gd name="connsiteY48" fmla="*/ 472191 h 2652050"/>
                <a:gd name="connsiteX49" fmla="*/ 472281 w 1625540"/>
                <a:gd name="connsiteY49" fmla="*/ 471944 h 2652050"/>
                <a:gd name="connsiteX50" fmla="*/ 446946 w 1625540"/>
                <a:gd name="connsiteY50" fmla="*/ 455702 h 2652050"/>
                <a:gd name="connsiteX51" fmla="*/ 441015 w 1625540"/>
                <a:gd name="connsiteY51" fmla="*/ 447485 h 2652050"/>
                <a:gd name="connsiteX52" fmla="*/ 436653 w 1625540"/>
                <a:gd name="connsiteY52" fmla="*/ 444074 h 2652050"/>
                <a:gd name="connsiteX53" fmla="*/ 435104 w 1625540"/>
                <a:gd name="connsiteY53" fmla="*/ 439297 h 2652050"/>
                <a:gd name="connsiteX54" fmla="*/ 428754 w 1625540"/>
                <a:gd name="connsiteY54" fmla="*/ 430501 h 2652050"/>
                <a:gd name="connsiteX55" fmla="*/ 421853 w 1625540"/>
                <a:gd name="connsiteY55" fmla="*/ 398456 h 2652050"/>
                <a:gd name="connsiteX56" fmla="*/ 502041 w 1625540"/>
                <a:gd name="connsiteY56" fmla="*/ 312172 h 2652050"/>
                <a:gd name="connsiteX57" fmla="*/ 502151 w 1625540"/>
                <a:gd name="connsiteY57" fmla="*/ 312172 h 2652050"/>
                <a:gd name="connsiteX58" fmla="*/ 506961 w 1625540"/>
                <a:gd name="connsiteY58" fmla="*/ 312172 h 2652050"/>
                <a:gd name="connsiteX59" fmla="*/ 515117 w 1625540"/>
                <a:gd name="connsiteY59" fmla="*/ 312172 h 2652050"/>
                <a:gd name="connsiteX60" fmla="*/ 441540 w 1625540"/>
                <a:gd name="connsiteY60" fmla="*/ 232020 h 2652050"/>
                <a:gd name="connsiteX61" fmla="*/ 515117 w 1625540"/>
                <a:gd name="connsiteY61" fmla="*/ 151867 h 2652050"/>
                <a:gd name="connsiteX62" fmla="*/ 515224 w 1625540"/>
                <a:gd name="connsiteY62" fmla="*/ 151867 h 2652050"/>
                <a:gd name="connsiteX63" fmla="*/ 519829 w 1625540"/>
                <a:gd name="connsiteY63" fmla="*/ 151867 h 2652050"/>
                <a:gd name="connsiteX64" fmla="*/ 530767 w 1625540"/>
                <a:gd name="connsiteY64" fmla="*/ 151867 h 2652050"/>
                <a:gd name="connsiteX65" fmla="*/ 542785 w 1625540"/>
                <a:gd name="connsiteY65" fmla="*/ 151867 h 2652050"/>
                <a:gd name="connsiteX66" fmla="*/ 809438 w 1625540"/>
                <a:gd name="connsiteY66" fmla="*/ 0 h 265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625540" h="2652050">
                  <a:moveTo>
                    <a:pt x="581983" y="644031"/>
                  </a:moveTo>
                  <a:cubicBezTo>
                    <a:pt x="635499" y="644031"/>
                    <a:pt x="722462" y="644031"/>
                    <a:pt x="809425" y="644031"/>
                  </a:cubicBezTo>
                  <a:cubicBezTo>
                    <a:pt x="903078" y="644031"/>
                    <a:pt x="990041" y="644031"/>
                    <a:pt x="1043557" y="644031"/>
                  </a:cubicBezTo>
                  <a:cubicBezTo>
                    <a:pt x="1163967" y="644031"/>
                    <a:pt x="1204104" y="677387"/>
                    <a:pt x="1230862" y="844166"/>
                  </a:cubicBezTo>
                  <a:cubicBezTo>
                    <a:pt x="1264309" y="1037630"/>
                    <a:pt x="1317825" y="1077657"/>
                    <a:pt x="1511819" y="1437899"/>
                  </a:cubicBezTo>
                  <a:cubicBezTo>
                    <a:pt x="1578714" y="1557980"/>
                    <a:pt x="1625540" y="1691403"/>
                    <a:pt x="1625540" y="1838169"/>
                  </a:cubicBezTo>
                  <a:cubicBezTo>
                    <a:pt x="1625540" y="2285136"/>
                    <a:pt x="1257619" y="2652050"/>
                    <a:pt x="809425" y="2652050"/>
                  </a:cubicBezTo>
                  <a:cubicBezTo>
                    <a:pt x="361231" y="2652050"/>
                    <a:pt x="0" y="2285136"/>
                    <a:pt x="0" y="1838169"/>
                  </a:cubicBezTo>
                  <a:cubicBezTo>
                    <a:pt x="0" y="1691403"/>
                    <a:pt x="40137" y="1557980"/>
                    <a:pt x="107031" y="1437899"/>
                  </a:cubicBezTo>
                  <a:cubicBezTo>
                    <a:pt x="307715" y="1077657"/>
                    <a:pt x="361231" y="1037630"/>
                    <a:pt x="394678" y="844166"/>
                  </a:cubicBezTo>
                  <a:cubicBezTo>
                    <a:pt x="421436" y="684058"/>
                    <a:pt x="454884" y="644031"/>
                    <a:pt x="581983" y="644031"/>
                  </a:cubicBezTo>
                  <a:close/>
                  <a:moveTo>
                    <a:pt x="809438" y="0"/>
                  </a:moveTo>
                  <a:lnTo>
                    <a:pt x="809700" y="29"/>
                  </a:lnTo>
                  <a:lnTo>
                    <a:pt x="809959" y="0"/>
                  </a:lnTo>
                  <a:lnTo>
                    <a:pt x="809959" y="58"/>
                  </a:lnTo>
                  <a:lnTo>
                    <a:pt x="905579" y="10730"/>
                  </a:lnTo>
                  <a:cubicBezTo>
                    <a:pt x="1000261" y="31777"/>
                    <a:pt x="1082757" y="82537"/>
                    <a:pt x="1082757" y="151867"/>
                  </a:cubicBezTo>
                  <a:lnTo>
                    <a:pt x="1097180" y="151867"/>
                  </a:lnTo>
                  <a:cubicBezTo>
                    <a:pt x="1110424" y="151867"/>
                    <a:pt x="1110424" y="151867"/>
                    <a:pt x="1110424" y="151867"/>
                  </a:cubicBezTo>
                  <a:cubicBezTo>
                    <a:pt x="1150557" y="151867"/>
                    <a:pt x="1184001" y="185264"/>
                    <a:pt x="1184001" y="232020"/>
                  </a:cubicBezTo>
                  <a:cubicBezTo>
                    <a:pt x="1184001" y="278775"/>
                    <a:pt x="1150557" y="312172"/>
                    <a:pt x="1110424" y="312172"/>
                  </a:cubicBezTo>
                  <a:lnTo>
                    <a:pt x="1119402" y="312172"/>
                  </a:lnTo>
                  <a:cubicBezTo>
                    <a:pt x="1123499" y="312172"/>
                    <a:pt x="1123499" y="312172"/>
                    <a:pt x="1123499" y="312172"/>
                  </a:cubicBezTo>
                  <a:cubicBezTo>
                    <a:pt x="1163593" y="312172"/>
                    <a:pt x="1203687" y="351995"/>
                    <a:pt x="1203687" y="398456"/>
                  </a:cubicBezTo>
                  <a:cubicBezTo>
                    <a:pt x="1203687" y="433301"/>
                    <a:pt x="1181134" y="460679"/>
                    <a:pt x="1152943" y="472191"/>
                  </a:cubicBezTo>
                  <a:lnTo>
                    <a:pt x="1123509" y="478100"/>
                  </a:lnTo>
                  <a:lnTo>
                    <a:pt x="1133254" y="478100"/>
                  </a:lnTo>
                  <a:cubicBezTo>
                    <a:pt x="1137528" y="478100"/>
                    <a:pt x="1137528" y="478100"/>
                    <a:pt x="1137528" y="478100"/>
                  </a:cubicBezTo>
                  <a:cubicBezTo>
                    <a:pt x="1184323" y="478100"/>
                    <a:pt x="1217749" y="517923"/>
                    <a:pt x="1217749" y="557747"/>
                  </a:cubicBezTo>
                  <a:cubicBezTo>
                    <a:pt x="1217749" y="604207"/>
                    <a:pt x="1184323" y="644030"/>
                    <a:pt x="1137528" y="644030"/>
                  </a:cubicBezTo>
                  <a:cubicBezTo>
                    <a:pt x="1015943" y="644030"/>
                    <a:pt x="917155" y="644030"/>
                    <a:pt x="836889" y="644030"/>
                  </a:cubicBezTo>
                  <a:lnTo>
                    <a:pt x="809959" y="644030"/>
                  </a:lnTo>
                  <a:lnTo>
                    <a:pt x="804945" y="644030"/>
                  </a:lnTo>
                  <a:lnTo>
                    <a:pt x="793037" y="644030"/>
                  </a:lnTo>
                  <a:lnTo>
                    <a:pt x="769848" y="644030"/>
                  </a:lnTo>
                  <a:lnTo>
                    <a:pt x="762640" y="644030"/>
                  </a:lnTo>
                  <a:lnTo>
                    <a:pt x="731618" y="644030"/>
                  </a:lnTo>
                  <a:lnTo>
                    <a:pt x="699789" y="644030"/>
                  </a:lnTo>
                  <a:lnTo>
                    <a:pt x="674585" y="644030"/>
                  </a:lnTo>
                  <a:lnTo>
                    <a:pt x="647387" y="644030"/>
                  </a:lnTo>
                  <a:cubicBezTo>
                    <a:pt x="631556" y="644030"/>
                    <a:pt x="617308" y="644030"/>
                    <a:pt x="604484" y="644030"/>
                  </a:cubicBezTo>
                  <a:lnTo>
                    <a:pt x="594990" y="644030"/>
                  </a:lnTo>
                  <a:lnTo>
                    <a:pt x="570130" y="644030"/>
                  </a:lnTo>
                  <a:cubicBezTo>
                    <a:pt x="489073" y="644030"/>
                    <a:pt x="489073" y="644030"/>
                    <a:pt x="489073" y="644030"/>
                  </a:cubicBezTo>
                  <a:cubicBezTo>
                    <a:pt x="442278" y="644030"/>
                    <a:pt x="402167" y="604207"/>
                    <a:pt x="402167" y="557747"/>
                  </a:cubicBezTo>
                  <a:cubicBezTo>
                    <a:pt x="402167" y="517923"/>
                    <a:pt x="442278" y="478100"/>
                    <a:pt x="489073" y="478100"/>
                  </a:cubicBezTo>
                  <a:lnTo>
                    <a:pt x="494087" y="478100"/>
                  </a:lnTo>
                  <a:lnTo>
                    <a:pt x="502031" y="478100"/>
                  </a:lnTo>
                  <a:lnTo>
                    <a:pt x="472597" y="472191"/>
                  </a:lnTo>
                  <a:lnTo>
                    <a:pt x="472281" y="471944"/>
                  </a:lnTo>
                  <a:lnTo>
                    <a:pt x="446946" y="455702"/>
                  </a:lnTo>
                  <a:lnTo>
                    <a:pt x="441015" y="447485"/>
                  </a:lnTo>
                  <a:lnTo>
                    <a:pt x="436653" y="444074"/>
                  </a:lnTo>
                  <a:lnTo>
                    <a:pt x="435104" y="439297"/>
                  </a:lnTo>
                  <a:lnTo>
                    <a:pt x="428754" y="430501"/>
                  </a:lnTo>
                  <a:cubicBezTo>
                    <a:pt x="424362" y="420856"/>
                    <a:pt x="421853" y="410071"/>
                    <a:pt x="421853" y="398456"/>
                  </a:cubicBezTo>
                  <a:cubicBezTo>
                    <a:pt x="421853" y="351995"/>
                    <a:pt x="461947" y="312172"/>
                    <a:pt x="502041" y="312172"/>
                  </a:cubicBezTo>
                  <a:lnTo>
                    <a:pt x="502151" y="312172"/>
                  </a:lnTo>
                  <a:lnTo>
                    <a:pt x="506961" y="312172"/>
                  </a:lnTo>
                  <a:lnTo>
                    <a:pt x="515117" y="312172"/>
                  </a:lnTo>
                  <a:cubicBezTo>
                    <a:pt x="474984" y="312172"/>
                    <a:pt x="441540" y="278775"/>
                    <a:pt x="441540" y="232020"/>
                  </a:cubicBezTo>
                  <a:cubicBezTo>
                    <a:pt x="441540" y="185264"/>
                    <a:pt x="474984" y="151867"/>
                    <a:pt x="515117" y="151867"/>
                  </a:cubicBezTo>
                  <a:lnTo>
                    <a:pt x="515224" y="151867"/>
                  </a:lnTo>
                  <a:lnTo>
                    <a:pt x="519829" y="151867"/>
                  </a:lnTo>
                  <a:lnTo>
                    <a:pt x="530767" y="151867"/>
                  </a:lnTo>
                  <a:lnTo>
                    <a:pt x="542785" y="151867"/>
                  </a:lnTo>
                  <a:cubicBezTo>
                    <a:pt x="542785" y="59426"/>
                    <a:pt x="682778" y="0"/>
                    <a:pt x="809438" y="0"/>
                  </a:cubicBezTo>
                  <a:close/>
                </a:path>
              </a:pathLst>
            </a:cu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grpSp>
      <p:sp>
        <p:nvSpPr>
          <p:cNvPr id="36" name="TextBox 35">
            <a:extLst>
              <a:ext uri="{FF2B5EF4-FFF2-40B4-BE49-F238E27FC236}">
                <a16:creationId xmlns:a16="http://schemas.microsoft.com/office/drawing/2014/main" id="{948A2979-A456-4286-B8FC-8FF4C0C58EFD}"/>
              </a:ext>
            </a:extLst>
          </p:cNvPr>
          <p:cNvSpPr txBox="1"/>
          <p:nvPr/>
        </p:nvSpPr>
        <p:spPr>
          <a:xfrm>
            <a:off x="2077348" y="453513"/>
            <a:ext cx="6672648" cy="646331"/>
          </a:xfrm>
          <a:prstGeom prst="rect">
            <a:avLst/>
          </a:prstGeom>
          <a:noFill/>
        </p:spPr>
        <p:txBody>
          <a:bodyPr wrap="square" rtlCol="0" anchor="ctr">
            <a:spAutoFit/>
          </a:bodyPr>
          <a:lstStyle/>
          <a:p>
            <a:r>
              <a:rPr lang="en-US" sz="3600" dirty="0">
                <a:solidFill>
                  <a:srgbClr val="20428F"/>
                </a:solidFill>
              </a:rPr>
              <a:t>AWS </a:t>
            </a:r>
            <a:r>
              <a:rPr lang="en-US" sz="3600" dirty="0" smtClean="0">
                <a:solidFill>
                  <a:srgbClr val="20428F"/>
                </a:solidFill>
              </a:rPr>
              <a:t>Connectivity</a:t>
            </a:r>
            <a:endParaRPr lang="en-US" sz="3600" dirty="0">
              <a:solidFill>
                <a:srgbClr val="20428F"/>
              </a:solidFill>
            </a:endParaRPr>
          </a:p>
        </p:txBody>
      </p:sp>
      <p:sp>
        <p:nvSpPr>
          <p:cNvPr id="38"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Rectangle 27"/>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pic>
        <p:nvPicPr>
          <p:cNvPr id="33" name="Picture 2" descr="© 2019, Amazon Web Services, Inc. or its affiliates. All rights reserved.&#10;AWS Management Console&#10;Easy-to-use graphical int..."/>
          <p:cNvPicPr>
            <a:picLocks noChangeAspect="1" noChangeArrowheads="1"/>
          </p:cNvPicPr>
          <p:nvPr/>
        </p:nvPicPr>
        <p:blipFill rotWithShape="1">
          <a:blip r:embed="rId3">
            <a:extLst>
              <a:ext uri="{28A0092B-C50C-407E-A947-70E740481C1C}">
                <a14:useLocalDpi xmlns:a14="http://schemas.microsoft.com/office/drawing/2010/main" val="0"/>
              </a:ext>
            </a:extLst>
          </a:blip>
          <a:srcRect l="-4773" t="-8796" r="4773" b="8796"/>
          <a:stretch/>
        </p:blipFill>
        <p:spPr bwMode="auto">
          <a:xfrm>
            <a:off x="1118806" y="1663172"/>
            <a:ext cx="7344522" cy="413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7784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80452" y="6568832"/>
            <a:ext cx="6212434" cy="276999"/>
            <a:chOff x="2906112" y="6568832"/>
            <a:chExt cx="6212434" cy="276999"/>
          </a:xfrm>
        </p:grpSpPr>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1" name="Freeform 192"/>
            <p:cNvSpPr>
              <a:spLocks noEditPoints="1"/>
            </p:cNvSpPr>
            <p:nvPr/>
          </p:nvSpPr>
          <p:spPr bwMode="auto">
            <a:xfrm>
              <a:off x="4774970"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sp>
        <p:nvSpPr>
          <p:cNvPr id="36" name="TextBox 35">
            <a:extLst>
              <a:ext uri="{FF2B5EF4-FFF2-40B4-BE49-F238E27FC236}">
                <a16:creationId xmlns:a16="http://schemas.microsoft.com/office/drawing/2014/main" id="{948A2979-A456-4286-B8FC-8FF4C0C58EFD}"/>
              </a:ext>
            </a:extLst>
          </p:cNvPr>
          <p:cNvSpPr txBox="1"/>
          <p:nvPr/>
        </p:nvSpPr>
        <p:spPr>
          <a:xfrm>
            <a:off x="2077348" y="453513"/>
            <a:ext cx="6672648" cy="646331"/>
          </a:xfrm>
          <a:prstGeom prst="rect">
            <a:avLst/>
          </a:prstGeom>
          <a:noFill/>
        </p:spPr>
        <p:txBody>
          <a:bodyPr wrap="square" rtlCol="0" anchor="ctr">
            <a:spAutoFit/>
          </a:bodyPr>
          <a:lstStyle/>
          <a:p>
            <a:r>
              <a:rPr lang="en-US" sz="3600" dirty="0" smtClean="0">
                <a:solidFill>
                  <a:srgbClr val="20428F"/>
                </a:solidFill>
              </a:rPr>
              <a:t>Regions and Zones</a:t>
            </a:r>
            <a:endParaRPr lang="en-US" sz="3600" dirty="0">
              <a:solidFill>
                <a:srgbClr val="20428F"/>
              </a:solidFill>
            </a:endParaRPr>
          </a:p>
        </p:txBody>
      </p:sp>
      <p:sp>
        <p:nvSpPr>
          <p:cNvPr id="38"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Rectangle 27"/>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sp>
        <p:nvSpPr>
          <p:cNvPr id="32" name="TextBox 31"/>
          <p:cNvSpPr txBox="1"/>
          <p:nvPr/>
        </p:nvSpPr>
        <p:spPr>
          <a:xfrm>
            <a:off x="704354" y="1709819"/>
            <a:ext cx="9155151" cy="2739211"/>
          </a:xfrm>
          <a:prstGeom prst="rect">
            <a:avLst/>
          </a:prstGeom>
          <a:noFill/>
        </p:spPr>
        <p:txBody>
          <a:bodyPr wrap="square" rtlCol="0">
            <a:spAutoFit/>
          </a:bodyPr>
          <a:lstStyle/>
          <a:p>
            <a:pPr lvl="1">
              <a:lnSpc>
                <a:spcPct val="150000"/>
              </a:lnSpc>
            </a:pPr>
            <a:r>
              <a:rPr lang="en-US" sz="1600" dirty="0">
                <a:solidFill>
                  <a:schemeClr val="tx1">
                    <a:lumMod val="65000"/>
                    <a:lumOff val="35000"/>
                  </a:schemeClr>
                </a:solidFill>
              </a:rPr>
              <a:t>Amazon EC2 is hosted in multiple locations </a:t>
            </a:r>
            <a:r>
              <a:rPr lang="en-US" sz="1600" dirty="0" smtClean="0">
                <a:solidFill>
                  <a:schemeClr val="tx1">
                    <a:lumMod val="65000"/>
                    <a:lumOff val="35000"/>
                  </a:schemeClr>
                </a:solidFill>
              </a:rPr>
              <a:t>world-wide. These </a:t>
            </a:r>
            <a:r>
              <a:rPr lang="en-US" sz="1600" dirty="0">
                <a:solidFill>
                  <a:schemeClr val="tx1">
                    <a:lumMod val="65000"/>
                    <a:lumOff val="35000"/>
                  </a:schemeClr>
                </a:solidFill>
              </a:rPr>
              <a:t>locations are composed of Regions, Availability Zones, Local Zones, AWS Outposts, and Wavelength Zones. </a:t>
            </a:r>
            <a:r>
              <a:rPr lang="en-US" sz="1600" dirty="0" smtClean="0">
                <a:solidFill>
                  <a:schemeClr val="tx1">
                    <a:lumMod val="65000"/>
                    <a:lumOff val="35000"/>
                  </a:schemeClr>
                </a:solidFill>
              </a:rPr>
              <a:t>Each</a:t>
            </a:r>
            <a:r>
              <a:rPr lang="en-US" sz="1600" dirty="0">
                <a:solidFill>
                  <a:schemeClr val="tx1">
                    <a:lumMod val="65000"/>
                    <a:lumOff val="35000"/>
                  </a:schemeClr>
                </a:solidFill>
              </a:rPr>
              <a:t> Region is a separate geographic </a:t>
            </a:r>
            <a:r>
              <a:rPr lang="en-US" sz="1600" dirty="0" smtClean="0">
                <a:solidFill>
                  <a:schemeClr val="tx1">
                    <a:lumMod val="65000"/>
                    <a:lumOff val="35000"/>
                  </a:schemeClr>
                </a:solidFill>
              </a:rPr>
              <a:t>area.</a:t>
            </a:r>
          </a:p>
          <a:p>
            <a:pPr lvl="1">
              <a:lnSpc>
                <a:spcPct val="150000"/>
              </a:lnSpc>
            </a:pPr>
            <a:endParaRPr lang="en-US" sz="1600" dirty="0">
              <a:solidFill>
                <a:schemeClr val="tx1">
                  <a:lumMod val="65000"/>
                  <a:lumOff val="35000"/>
                </a:schemeClr>
              </a:solidFill>
            </a:endParaRPr>
          </a:p>
          <a:p>
            <a:pPr lvl="1">
              <a:lnSpc>
                <a:spcPct val="150000"/>
              </a:lnSpc>
            </a:pPr>
            <a:endParaRPr lang="en-US" sz="1600" dirty="0" smtClean="0">
              <a:solidFill>
                <a:schemeClr val="tx1">
                  <a:lumMod val="65000"/>
                  <a:lumOff val="35000"/>
                </a:schemeClr>
              </a:solidFill>
            </a:endParaRPr>
          </a:p>
          <a:p>
            <a:pPr lvl="1"/>
            <a:r>
              <a:rPr lang="en-US" sz="1600" dirty="0">
                <a:solidFill>
                  <a:schemeClr val="tx1">
                    <a:lumMod val="65000"/>
                    <a:lumOff val="35000"/>
                  </a:schemeClr>
                </a:solidFill>
              </a:rPr>
              <a:t> </a:t>
            </a:r>
          </a:p>
          <a:p>
            <a:endParaRPr lang="en-US" dirty="0"/>
          </a:p>
          <a:p>
            <a:endParaRPr lang="en-US" dirty="0"/>
          </a:p>
        </p:txBody>
      </p:sp>
      <p:sp>
        <p:nvSpPr>
          <p:cNvPr id="2" name="AutoShape 2" descr="&#10;    Regions&#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1005431" y="3222863"/>
            <a:ext cx="8927825" cy="2539373"/>
          </a:xfrm>
          <a:prstGeom prst="rect">
            <a:avLst/>
          </a:prstGeom>
        </p:spPr>
      </p:pic>
      <p:grpSp>
        <p:nvGrpSpPr>
          <p:cNvPr id="33" name="Group 32"/>
          <p:cNvGrpSpPr/>
          <p:nvPr/>
        </p:nvGrpSpPr>
        <p:grpSpPr>
          <a:xfrm>
            <a:off x="9975383" y="0"/>
            <a:ext cx="1949298" cy="4993110"/>
            <a:chOff x="9190346" y="-651467"/>
            <a:chExt cx="2359950" cy="6044992"/>
          </a:xfrm>
        </p:grpSpPr>
        <p:sp>
          <p:nvSpPr>
            <p:cNvPr id="34" name="Rectangle 67"/>
            <p:cNvSpPr>
              <a:spLocks noChangeArrowheads="1"/>
            </p:cNvSpPr>
            <p:nvPr/>
          </p:nvSpPr>
          <p:spPr bwMode="auto">
            <a:xfrm>
              <a:off x="10349684" y="-651467"/>
              <a:ext cx="41275" cy="3913393"/>
            </a:xfrm>
            <a:prstGeom prst="rect">
              <a:avLst/>
            </a:pr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sp>
          <p:nvSpPr>
            <p:cNvPr id="35" name="Freeform 34"/>
            <p:cNvSpPr>
              <a:spLocks/>
            </p:cNvSpPr>
            <p:nvPr/>
          </p:nvSpPr>
          <p:spPr bwMode="auto">
            <a:xfrm>
              <a:off x="9190346" y="1543293"/>
              <a:ext cx="2359950" cy="3850232"/>
            </a:xfrm>
            <a:custGeom>
              <a:avLst/>
              <a:gdLst>
                <a:gd name="connsiteX0" fmla="*/ 581983 w 1625540"/>
                <a:gd name="connsiteY0" fmla="*/ 644031 h 2652050"/>
                <a:gd name="connsiteX1" fmla="*/ 809425 w 1625540"/>
                <a:gd name="connsiteY1" fmla="*/ 644031 h 2652050"/>
                <a:gd name="connsiteX2" fmla="*/ 1043557 w 1625540"/>
                <a:gd name="connsiteY2" fmla="*/ 644031 h 2652050"/>
                <a:gd name="connsiteX3" fmla="*/ 1230862 w 1625540"/>
                <a:gd name="connsiteY3" fmla="*/ 844166 h 2652050"/>
                <a:gd name="connsiteX4" fmla="*/ 1511819 w 1625540"/>
                <a:gd name="connsiteY4" fmla="*/ 1437899 h 2652050"/>
                <a:gd name="connsiteX5" fmla="*/ 1625540 w 1625540"/>
                <a:gd name="connsiteY5" fmla="*/ 1838169 h 2652050"/>
                <a:gd name="connsiteX6" fmla="*/ 809425 w 1625540"/>
                <a:gd name="connsiteY6" fmla="*/ 2652050 h 2652050"/>
                <a:gd name="connsiteX7" fmla="*/ 0 w 1625540"/>
                <a:gd name="connsiteY7" fmla="*/ 1838169 h 2652050"/>
                <a:gd name="connsiteX8" fmla="*/ 107031 w 1625540"/>
                <a:gd name="connsiteY8" fmla="*/ 1437899 h 2652050"/>
                <a:gd name="connsiteX9" fmla="*/ 394678 w 1625540"/>
                <a:gd name="connsiteY9" fmla="*/ 844166 h 2652050"/>
                <a:gd name="connsiteX10" fmla="*/ 581983 w 1625540"/>
                <a:gd name="connsiteY10" fmla="*/ 644031 h 2652050"/>
                <a:gd name="connsiteX11" fmla="*/ 809438 w 1625540"/>
                <a:gd name="connsiteY11" fmla="*/ 0 h 2652050"/>
                <a:gd name="connsiteX12" fmla="*/ 809700 w 1625540"/>
                <a:gd name="connsiteY12" fmla="*/ 29 h 2652050"/>
                <a:gd name="connsiteX13" fmla="*/ 809959 w 1625540"/>
                <a:gd name="connsiteY13" fmla="*/ 0 h 2652050"/>
                <a:gd name="connsiteX14" fmla="*/ 809959 w 1625540"/>
                <a:gd name="connsiteY14" fmla="*/ 58 h 2652050"/>
                <a:gd name="connsiteX15" fmla="*/ 905579 w 1625540"/>
                <a:gd name="connsiteY15" fmla="*/ 10730 h 2652050"/>
                <a:gd name="connsiteX16" fmla="*/ 1082757 w 1625540"/>
                <a:gd name="connsiteY16" fmla="*/ 151867 h 2652050"/>
                <a:gd name="connsiteX17" fmla="*/ 1097180 w 1625540"/>
                <a:gd name="connsiteY17" fmla="*/ 151867 h 2652050"/>
                <a:gd name="connsiteX18" fmla="*/ 1110424 w 1625540"/>
                <a:gd name="connsiteY18" fmla="*/ 151867 h 2652050"/>
                <a:gd name="connsiteX19" fmla="*/ 1184001 w 1625540"/>
                <a:gd name="connsiteY19" fmla="*/ 232020 h 2652050"/>
                <a:gd name="connsiteX20" fmla="*/ 1110424 w 1625540"/>
                <a:gd name="connsiteY20" fmla="*/ 312172 h 2652050"/>
                <a:gd name="connsiteX21" fmla="*/ 1119402 w 1625540"/>
                <a:gd name="connsiteY21" fmla="*/ 312172 h 2652050"/>
                <a:gd name="connsiteX22" fmla="*/ 1123499 w 1625540"/>
                <a:gd name="connsiteY22" fmla="*/ 312172 h 2652050"/>
                <a:gd name="connsiteX23" fmla="*/ 1203687 w 1625540"/>
                <a:gd name="connsiteY23" fmla="*/ 398456 h 2652050"/>
                <a:gd name="connsiteX24" fmla="*/ 1152943 w 1625540"/>
                <a:gd name="connsiteY24" fmla="*/ 472191 h 2652050"/>
                <a:gd name="connsiteX25" fmla="*/ 1123509 w 1625540"/>
                <a:gd name="connsiteY25" fmla="*/ 478100 h 2652050"/>
                <a:gd name="connsiteX26" fmla="*/ 1133254 w 1625540"/>
                <a:gd name="connsiteY26" fmla="*/ 478100 h 2652050"/>
                <a:gd name="connsiteX27" fmla="*/ 1137528 w 1625540"/>
                <a:gd name="connsiteY27" fmla="*/ 478100 h 2652050"/>
                <a:gd name="connsiteX28" fmla="*/ 1217749 w 1625540"/>
                <a:gd name="connsiteY28" fmla="*/ 557747 h 2652050"/>
                <a:gd name="connsiteX29" fmla="*/ 1137528 w 1625540"/>
                <a:gd name="connsiteY29" fmla="*/ 644030 h 2652050"/>
                <a:gd name="connsiteX30" fmla="*/ 836889 w 1625540"/>
                <a:gd name="connsiteY30" fmla="*/ 644030 h 2652050"/>
                <a:gd name="connsiteX31" fmla="*/ 809959 w 1625540"/>
                <a:gd name="connsiteY31" fmla="*/ 644030 h 2652050"/>
                <a:gd name="connsiteX32" fmla="*/ 804945 w 1625540"/>
                <a:gd name="connsiteY32" fmla="*/ 644030 h 2652050"/>
                <a:gd name="connsiteX33" fmla="*/ 793037 w 1625540"/>
                <a:gd name="connsiteY33" fmla="*/ 644030 h 2652050"/>
                <a:gd name="connsiteX34" fmla="*/ 769848 w 1625540"/>
                <a:gd name="connsiteY34" fmla="*/ 644030 h 2652050"/>
                <a:gd name="connsiteX35" fmla="*/ 762640 w 1625540"/>
                <a:gd name="connsiteY35" fmla="*/ 644030 h 2652050"/>
                <a:gd name="connsiteX36" fmla="*/ 731618 w 1625540"/>
                <a:gd name="connsiteY36" fmla="*/ 644030 h 2652050"/>
                <a:gd name="connsiteX37" fmla="*/ 699789 w 1625540"/>
                <a:gd name="connsiteY37" fmla="*/ 644030 h 2652050"/>
                <a:gd name="connsiteX38" fmla="*/ 674585 w 1625540"/>
                <a:gd name="connsiteY38" fmla="*/ 644030 h 2652050"/>
                <a:gd name="connsiteX39" fmla="*/ 647387 w 1625540"/>
                <a:gd name="connsiteY39" fmla="*/ 644030 h 2652050"/>
                <a:gd name="connsiteX40" fmla="*/ 604484 w 1625540"/>
                <a:gd name="connsiteY40" fmla="*/ 644030 h 2652050"/>
                <a:gd name="connsiteX41" fmla="*/ 594990 w 1625540"/>
                <a:gd name="connsiteY41" fmla="*/ 644030 h 2652050"/>
                <a:gd name="connsiteX42" fmla="*/ 570130 w 1625540"/>
                <a:gd name="connsiteY42" fmla="*/ 644030 h 2652050"/>
                <a:gd name="connsiteX43" fmla="*/ 489073 w 1625540"/>
                <a:gd name="connsiteY43" fmla="*/ 644030 h 2652050"/>
                <a:gd name="connsiteX44" fmla="*/ 402167 w 1625540"/>
                <a:gd name="connsiteY44" fmla="*/ 557747 h 2652050"/>
                <a:gd name="connsiteX45" fmla="*/ 489073 w 1625540"/>
                <a:gd name="connsiteY45" fmla="*/ 478100 h 2652050"/>
                <a:gd name="connsiteX46" fmla="*/ 494087 w 1625540"/>
                <a:gd name="connsiteY46" fmla="*/ 478100 h 2652050"/>
                <a:gd name="connsiteX47" fmla="*/ 502031 w 1625540"/>
                <a:gd name="connsiteY47" fmla="*/ 478100 h 2652050"/>
                <a:gd name="connsiteX48" fmla="*/ 472597 w 1625540"/>
                <a:gd name="connsiteY48" fmla="*/ 472191 h 2652050"/>
                <a:gd name="connsiteX49" fmla="*/ 472281 w 1625540"/>
                <a:gd name="connsiteY49" fmla="*/ 471944 h 2652050"/>
                <a:gd name="connsiteX50" fmla="*/ 446946 w 1625540"/>
                <a:gd name="connsiteY50" fmla="*/ 455702 h 2652050"/>
                <a:gd name="connsiteX51" fmla="*/ 441015 w 1625540"/>
                <a:gd name="connsiteY51" fmla="*/ 447485 h 2652050"/>
                <a:gd name="connsiteX52" fmla="*/ 436653 w 1625540"/>
                <a:gd name="connsiteY52" fmla="*/ 444074 h 2652050"/>
                <a:gd name="connsiteX53" fmla="*/ 435104 w 1625540"/>
                <a:gd name="connsiteY53" fmla="*/ 439297 h 2652050"/>
                <a:gd name="connsiteX54" fmla="*/ 428754 w 1625540"/>
                <a:gd name="connsiteY54" fmla="*/ 430501 h 2652050"/>
                <a:gd name="connsiteX55" fmla="*/ 421853 w 1625540"/>
                <a:gd name="connsiteY55" fmla="*/ 398456 h 2652050"/>
                <a:gd name="connsiteX56" fmla="*/ 502041 w 1625540"/>
                <a:gd name="connsiteY56" fmla="*/ 312172 h 2652050"/>
                <a:gd name="connsiteX57" fmla="*/ 502151 w 1625540"/>
                <a:gd name="connsiteY57" fmla="*/ 312172 h 2652050"/>
                <a:gd name="connsiteX58" fmla="*/ 506961 w 1625540"/>
                <a:gd name="connsiteY58" fmla="*/ 312172 h 2652050"/>
                <a:gd name="connsiteX59" fmla="*/ 515117 w 1625540"/>
                <a:gd name="connsiteY59" fmla="*/ 312172 h 2652050"/>
                <a:gd name="connsiteX60" fmla="*/ 441540 w 1625540"/>
                <a:gd name="connsiteY60" fmla="*/ 232020 h 2652050"/>
                <a:gd name="connsiteX61" fmla="*/ 515117 w 1625540"/>
                <a:gd name="connsiteY61" fmla="*/ 151867 h 2652050"/>
                <a:gd name="connsiteX62" fmla="*/ 515224 w 1625540"/>
                <a:gd name="connsiteY62" fmla="*/ 151867 h 2652050"/>
                <a:gd name="connsiteX63" fmla="*/ 519829 w 1625540"/>
                <a:gd name="connsiteY63" fmla="*/ 151867 h 2652050"/>
                <a:gd name="connsiteX64" fmla="*/ 530767 w 1625540"/>
                <a:gd name="connsiteY64" fmla="*/ 151867 h 2652050"/>
                <a:gd name="connsiteX65" fmla="*/ 542785 w 1625540"/>
                <a:gd name="connsiteY65" fmla="*/ 151867 h 2652050"/>
                <a:gd name="connsiteX66" fmla="*/ 809438 w 1625540"/>
                <a:gd name="connsiteY66" fmla="*/ 0 h 265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625540" h="2652050">
                  <a:moveTo>
                    <a:pt x="581983" y="644031"/>
                  </a:moveTo>
                  <a:cubicBezTo>
                    <a:pt x="635499" y="644031"/>
                    <a:pt x="722462" y="644031"/>
                    <a:pt x="809425" y="644031"/>
                  </a:cubicBezTo>
                  <a:cubicBezTo>
                    <a:pt x="903078" y="644031"/>
                    <a:pt x="990041" y="644031"/>
                    <a:pt x="1043557" y="644031"/>
                  </a:cubicBezTo>
                  <a:cubicBezTo>
                    <a:pt x="1163967" y="644031"/>
                    <a:pt x="1204104" y="677387"/>
                    <a:pt x="1230862" y="844166"/>
                  </a:cubicBezTo>
                  <a:cubicBezTo>
                    <a:pt x="1264309" y="1037630"/>
                    <a:pt x="1317825" y="1077657"/>
                    <a:pt x="1511819" y="1437899"/>
                  </a:cubicBezTo>
                  <a:cubicBezTo>
                    <a:pt x="1578714" y="1557980"/>
                    <a:pt x="1625540" y="1691403"/>
                    <a:pt x="1625540" y="1838169"/>
                  </a:cubicBezTo>
                  <a:cubicBezTo>
                    <a:pt x="1625540" y="2285136"/>
                    <a:pt x="1257619" y="2652050"/>
                    <a:pt x="809425" y="2652050"/>
                  </a:cubicBezTo>
                  <a:cubicBezTo>
                    <a:pt x="361231" y="2652050"/>
                    <a:pt x="0" y="2285136"/>
                    <a:pt x="0" y="1838169"/>
                  </a:cubicBezTo>
                  <a:cubicBezTo>
                    <a:pt x="0" y="1691403"/>
                    <a:pt x="40137" y="1557980"/>
                    <a:pt x="107031" y="1437899"/>
                  </a:cubicBezTo>
                  <a:cubicBezTo>
                    <a:pt x="307715" y="1077657"/>
                    <a:pt x="361231" y="1037630"/>
                    <a:pt x="394678" y="844166"/>
                  </a:cubicBezTo>
                  <a:cubicBezTo>
                    <a:pt x="421436" y="684058"/>
                    <a:pt x="454884" y="644031"/>
                    <a:pt x="581983" y="644031"/>
                  </a:cubicBezTo>
                  <a:close/>
                  <a:moveTo>
                    <a:pt x="809438" y="0"/>
                  </a:moveTo>
                  <a:lnTo>
                    <a:pt x="809700" y="29"/>
                  </a:lnTo>
                  <a:lnTo>
                    <a:pt x="809959" y="0"/>
                  </a:lnTo>
                  <a:lnTo>
                    <a:pt x="809959" y="58"/>
                  </a:lnTo>
                  <a:lnTo>
                    <a:pt x="905579" y="10730"/>
                  </a:lnTo>
                  <a:cubicBezTo>
                    <a:pt x="1000261" y="31777"/>
                    <a:pt x="1082757" y="82537"/>
                    <a:pt x="1082757" y="151867"/>
                  </a:cubicBezTo>
                  <a:lnTo>
                    <a:pt x="1097180" y="151867"/>
                  </a:lnTo>
                  <a:cubicBezTo>
                    <a:pt x="1110424" y="151867"/>
                    <a:pt x="1110424" y="151867"/>
                    <a:pt x="1110424" y="151867"/>
                  </a:cubicBezTo>
                  <a:cubicBezTo>
                    <a:pt x="1150557" y="151867"/>
                    <a:pt x="1184001" y="185264"/>
                    <a:pt x="1184001" y="232020"/>
                  </a:cubicBezTo>
                  <a:cubicBezTo>
                    <a:pt x="1184001" y="278775"/>
                    <a:pt x="1150557" y="312172"/>
                    <a:pt x="1110424" y="312172"/>
                  </a:cubicBezTo>
                  <a:lnTo>
                    <a:pt x="1119402" y="312172"/>
                  </a:lnTo>
                  <a:cubicBezTo>
                    <a:pt x="1123499" y="312172"/>
                    <a:pt x="1123499" y="312172"/>
                    <a:pt x="1123499" y="312172"/>
                  </a:cubicBezTo>
                  <a:cubicBezTo>
                    <a:pt x="1163593" y="312172"/>
                    <a:pt x="1203687" y="351995"/>
                    <a:pt x="1203687" y="398456"/>
                  </a:cubicBezTo>
                  <a:cubicBezTo>
                    <a:pt x="1203687" y="433301"/>
                    <a:pt x="1181134" y="460679"/>
                    <a:pt x="1152943" y="472191"/>
                  </a:cubicBezTo>
                  <a:lnTo>
                    <a:pt x="1123509" y="478100"/>
                  </a:lnTo>
                  <a:lnTo>
                    <a:pt x="1133254" y="478100"/>
                  </a:lnTo>
                  <a:cubicBezTo>
                    <a:pt x="1137528" y="478100"/>
                    <a:pt x="1137528" y="478100"/>
                    <a:pt x="1137528" y="478100"/>
                  </a:cubicBezTo>
                  <a:cubicBezTo>
                    <a:pt x="1184323" y="478100"/>
                    <a:pt x="1217749" y="517923"/>
                    <a:pt x="1217749" y="557747"/>
                  </a:cubicBezTo>
                  <a:cubicBezTo>
                    <a:pt x="1217749" y="604207"/>
                    <a:pt x="1184323" y="644030"/>
                    <a:pt x="1137528" y="644030"/>
                  </a:cubicBezTo>
                  <a:cubicBezTo>
                    <a:pt x="1015943" y="644030"/>
                    <a:pt x="917155" y="644030"/>
                    <a:pt x="836889" y="644030"/>
                  </a:cubicBezTo>
                  <a:lnTo>
                    <a:pt x="809959" y="644030"/>
                  </a:lnTo>
                  <a:lnTo>
                    <a:pt x="804945" y="644030"/>
                  </a:lnTo>
                  <a:lnTo>
                    <a:pt x="793037" y="644030"/>
                  </a:lnTo>
                  <a:lnTo>
                    <a:pt x="769848" y="644030"/>
                  </a:lnTo>
                  <a:lnTo>
                    <a:pt x="762640" y="644030"/>
                  </a:lnTo>
                  <a:lnTo>
                    <a:pt x="731618" y="644030"/>
                  </a:lnTo>
                  <a:lnTo>
                    <a:pt x="699789" y="644030"/>
                  </a:lnTo>
                  <a:lnTo>
                    <a:pt x="674585" y="644030"/>
                  </a:lnTo>
                  <a:lnTo>
                    <a:pt x="647387" y="644030"/>
                  </a:lnTo>
                  <a:cubicBezTo>
                    <a:pt x="631556" y="644030"/>
                    <a:pt x="617308" y="644030"/>
                    <a:pt x="604484" y="644030"/>
                  </a:cubicBezTo>
                  <a:lnTo>
                    <a:pt x="594990" y="644030"/>
                  </a:lnTo>
                  <a:lnTo>
                    <a:pt x="570130" y="644030"/>
                  </a:lnTo>
                  <a:cubicBezTo>
                    <a:pt x="489073" y="644030"/>
                    <a:pt x="489073" y="644030"/>
                    <a:pt x="489073" y="644030"/>
                  </a:cubicBezTo>
                  <a:cubicBezTo>
                    <a:pt x="442278" y="644030"/>
                    <a:pt x="402167" y="604207"/>
                    <a:pt x="402167" y="557747"/>
                  </a:cubicBezTo>
                  <a:cubicBezTo>
                    <a:pt x="402167" y="517923"/>
                    <a:pt x="442278" y="478100"/>
                    <a:pt x="489073" y="478100"/>
                  </a:cubicBezTo>
                  <a:lnTo>
                    <a:pt x="494087" y="478100"/>
                  </a:lnTo>
                  <a:lnTo>
                    <a:pt x="502031" y="478100"/>
                  </a:lnTo>
                  <a:lnTo>
                    <a:pt x="472597" y="472191"/>
                  </a:lnTo>
                  <a:lnTo>
                    <a:pt x="472281" y="471944"/>
                  </a:lnTo>
                  <a:lnTo>
                    <a:pt x="446946" y="455702"/>
                  </a:lnTo>
                  <a:lnTo>
                    <a:pt x="441015" y="447485"/>
                  </a:lnTo>
                  <a:lnTo>
                    <a:pt x="436653" y="444074"/>
                  </a:lnTo>
                  <a:lnTo>
                    <a:pt x="435104" y="439297"/>
                  </a:lnTo>
                  <a:lnTo>
                    <a:pt x="428754" y="430501"/>
                  </a:lnTo>
                  <a:cubicBezTo>
                    <a:pt x="424362" y="420856"/>
                    <a:pt x="421853" y="410071"/>
                    <a:pt x="421853" y="398456"/>
                  </a:cubicBezTo>
                  <a:cubicBezTo>
                    <a:pt x="421853" y="351995"/>
                    <a:pt x="461947" y="312172"/>
                    <a:pt x="502041" y="312172"/>
                  </a:cubicBezTo>
                  <a:lnTo>
                    <a:pt x="502151" y="312172"/>
                  </a:lnTo>
                  <a:lnTo>
                    <a:pt x="506961" y="312172"/>
                  </a:lnTo>
                  <a:lnTo>
                    <a:pt x="515117" y="312172"/>
                  </a:lnTo>
                  <a:cubicBezTo>
                    <a:pt x="474984" y="312172"/>
                    <a:pt x="441540" y="278775"/>
                    <a:pt x="441540" y="232020"/>
                  </a:cubicBezTo>
                  <a:cubicBezTo>
                    <a:pt x="441540" y="185264"/>
                    <a:pt x="474984" y="151867"/>
                    <a:pt x="515117" y="151867"/>
                  </a:cubicBezTo>
                  <a:lnTo>
                    <a:pt x="515224" y="151867"/>
                  </a:lnTo>
                  <a:lnTo>
                    <a:pt x="519829" y="151867"/>
                  </a:lnTo>
                  <a:lnTo>
                    <a:pt x="530767" y="151867"/>
                  </a:lnTo>
                  <a:lnTo>
                    <a:pt x="542785" y="151867"/>
                  </a:lnTo>
                  <a:cubicBezTo>
                    <a:pt x="542785" y="59426"/>
                    <a:pt x="682778" y="0"/>
                    <a:pt x="809438" y="0"/>
                  </a:cubicBezTo>
                  <a:close/>
                </a:path>
              </a:pathLst>
            </a:cu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p>
          </p:txBody>
        </p:sp>
      </p:grpSp>
    </p:spTree>
    <p:extLst>
      <p:ext uri="{BB962C8B-B14F-4D97-AF65-F5344CB8AC3E}">
        <p14:creationId xmlns:p14="http://schemas.microsoft.com/office/powerpoint/2010/main" val="2381504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0739" y="394412"/>
            <a:ext cx="5887809" cy="5509200"/>
          </a:xfrm>
          <a:prstGeom prst="rect">
            <a:avLst/>
          </a:prstGeom>
        </p:spPr>
        <p:txBody>
          <a:bodyPr wrap="square">
            <a:spAutoFit/>
          </a:bodyPr>
          <a:lstStyle/>
          <a:p>
            <a:pPr lvl="1">
              <a:lnSpc>
                <a:spcPct val="200000"/>
              </a:lnSpc>
            </a:pPr>
            <a:r>
              <a:rPr lang="en-US" sz="2400" dirty="0">
                <a:solidFill>
                  <a:srgbClr val="20428F"/>
                </a:solidFill>
              </a:rPr>
              <a:t>Availability </a:t>
            </a:r>
            <a:r>
              <a:rPr lang="en-US" sz="2400" dirty="0" smtClean="0">
                <a:solidFill>
                  <a:srgbClr val="20428F"/>
                </a:solidFill>
              </a:rPr>
              <a:t>Zones:</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Every region consists of two or more cluster of datacenters called “Availability Zones”</a:t>
            </a:r>
          </a:p>
          <a:p>
            <a:pPr marL="742950" lvl="1" indent="-285750">
              <a:lnSpc>
                <a:spcPct val="150000"/>
              </a:lnSpc>
              <a:buFont typeface="Arial" panose="020B0604020202020204" pitchFamily="34" charset="0"/>
              <a:buChar char="•"/>
            </a:pPr>
            <a:r>
              <a:rPr lang="en-US" sz="1600" dirty="0" smtClean="0">
                <a:solidFill>
                  <a:schemeClr val="tx1">
                    <a:lumMod val="65000"/>
                    <a:lumOff val="35000"/>
                  </a:schemeClr>
                </a:solidFill>
              </a:rPr>
              <a:t>Every </a:t>
            </a:r>
            <a:r>
              <a:rPr lang="en-US" sz="1600" dirty="0">
                <a:solidFill>
                  <a:schemeClr val="tx1">
                    <a:lumMod val="65000"/>
                    <a:lumOff val="35000"/>
                  </a:schemeClr>
                </a:solidFill>
              </a:rPr>
              <a:t>Availability </a:t>
            </a:r>
            <a:r>
              <a:rPr lang="en-US" sz="1600" dirty="0" smtClean="0">
                <a:solidFill>
                  <a:schemeClr val="tx1">
                    <a:lumMod val="65000"/>
                    <a:lumOff val="35000"/>
                  </a:schemeClr>
                </a:solidFill>
              </a:rPr>
              <a:t>Zone has a corresponding code which consists of region code followed by alphabets</a:t>
            </a:r>
          </a:p>
          <a:p>
            <a:pPr marL="1200150" lvl="2" indent="-285750">
              <a:lnSpc>
                <a:spcPct val="150000"/>
              </a:lnSpc>
              <a:buFont typeface="Wingdings" panose="05000000000000000000" pitchFamily="2" charset="2"/>
              <a:buChar char="§"/>
            </a:pPr>
            <a:r>
              <a:rPr lang="en-US" sz="1600" dirty="0" smtClean="0">
                <a:solidFill>
                  <a:schemeClr val="tx1">
                    <a:lumMod val="65000"/>
                    <a:lumOff val="35000"/>
                  </a:schemeClr>
                </a:solidFill>
              </a:rPr>
              <a:t>US West (Oregon) four availability zones:</a:t>
            </a:r>
            <a:r>
              <a:rPr lang="en-US" sz="1600" dirty="0">
                <a:solidFill>
                  <a:schemeClr val="tx1">
                    <a:lumMod val="65000"/>
                    <a:lumOff val="35000"/>
                  </a:schemeClr>
                </a:solidFill>
              </a:rPr>
              <a:t>	</a:t>
            </a:r>
            <a:r>
              <a:rPr lang="en-US" sz="1600" dirty="0" smtClean="0">
                <a:solidFill>
                  <a:schemeClr val="tx1">
                    <a:lumMod val="65000"/>
                    <a:lumOff val="35000"/>
                  </a:schemeClr>
                </a:solidFill>
              </a:rPr>
              <a:t>  </a:t>
            </a:r>
          </a:p>
          <a:p>
            <a:pPr marL="1657350" lvl="3" indent="-285750">
              <a:lnSpc>
                <a:spcPct val="150000"/>
              </a:lnSpc>
              <a:buFont typeface="Wingdings" panose="05000000000000000000" pitchFamily="2" charset="2"/>
              <a:buChar char="§"/>
            </a:pPr>
            <a:r>
              <a:rPr lang="en-US" sz="1600" dirty="0" smtClean="0">
                <a:solidFill>
                  <a:schemeClr val="tx1">
                    <a:lumMod val="65000"/>
                    <a:lumOff val="35000"/>
                  </a:schemeClr>
                </a:solidFill>
              </a:rPr>
              <a:t>Region code: 	</a:t>
            </a:r>
            <a:r>
              <a:rPr lang="en-US" sz="1600" dirty="0" smtClean="0">
                <a:solidFill>
                  <a:srgbClr val="20428F"/>
                </a:solidFill>
              </a:rPr>
              <a:t>us-west-2</a:t>
            </a:r>
            <a:endParaRPr lang="en-US" sz="1600" dirty="0">
              <a:solidFill>
                <a:srgbClr val="20428F"/>
              </a:solidFill>
            </a:endParaRPr>
          </a:p>
          <a:p>
            <a:pPr marL="1657350" lvl="3" indent="-285750">
              <a:lnSpc>
                <a:spcPct val="200000"/>
              </a:lnSpc>
              <a:buFont typeface="Wingdings" panose="05000000000000000000" pitchFamily="2" charset="2"/>
              <a:buChar char="§"/>
            </a:pPr>
            <a:r>
              <a:rPr lang="en-US" sz="1600" dirty="0" smtClean="0">
                <a:solidFill>
                  <a:schemeClr val="tx1">
                    <a:lumMod val="65000"/>
                    <a:lumOff val="35000"/>
                  </a:schemeClr>
                </a:solidFill>
              </a:rPr>
              <a:t>Availability zone 1: 	</a:t>
            </a:r>
            <a:r>
              <a:rPr lang="en-US" sz="1600" dirty="0">
                <a:solidFill>
                  <a:srgbClr val="20428F"/>
                </a:solidFill>
              </a:rPr>
              <a:t>us-west-2a</a:t>
            </a:r>
            <a:r>
              <a:rPr lang="en-US" sz="1600" dirty="0" smtClean="0">
                <a:solidFill>
                  <a:schemeClr val="tx1">
                    <a:lumMod val="65000"/>
                    <a:lumOff val="35000"/>
                  </a:schemeClr>
                </a:solidFill>
              </a:rPr>
              <a:t>  </a:t>
            </a:r>
            <a:endParaRPr lang="en-US" sz="1600" dirty="0">
              <a:solidFill>
                <a:schemeClr val="tx1">
                  <a:lumMod val="65000"/>
                  <a:lumOff val="35000"/>
                </a:schemeClr>
              </a:solidFill>
            </a:endParaRPr>
          </a:p>
          <a:p>
            <a:pPr marL="1657350" lvl="3" indent="-285750">
              <a:lnSpc>
                <a:spcPct val="200000"/>
              </a:lnSpc>
              <a:buFont typeface="Wingdings" panose="05000000000000000000" pitchFamily="2" charset="2"/>
              <a:buChar char="§"/>
            </a:pPr>
            <a:r>
              <a:rPr lang="en-US" sz="1600" dirty="0">
                <a:solidFill>
                  <a:schemeClr val="tx1">
                    <a:lumMod val="65000"/>
                    <a:lumOff val="35000"/>
                  </a:schemeClr>
                </a:solidFill>
              </a:rPr>
              <a:t>Availability zone 1: </a:t>
            </a:r>
            <a:r>
              <a:rPr lang="en-US" sz="1600" dirty="0" smtClean="0">
                <a:solidFill>
                  <a:schemeClr val="tx1">
                    <a:lumMod val="65000"/>
                    <a:lumOff val="35000"/>
                  </a:schemeClr>
                </a:solidFill>
              </a:rPr>
              <a:t> 	</a:t>
            </a:r>
            <a:r>
              <a:rPr lang="en-US" sz="1600" dirty="0">
                <a:solidFill>
                  <a:srgbClr val="20428F"/>
                </a:solidFill>
              </a:rPr>
              <a:t>us-west-2b</a:t>
            </a:r>
          </a:p>
          <a:p>
            <a:pPr marL="1657350" lvl="3" indent="-285750">
              <a:lnSpc>
                <a:spcPct val="200000"/>
              </a:lnSpc>
              <a:buFont typeface="Wingdings" panose="05000000000000000000" pitchFamily="2" charset="2"/>
              <a:buChar char="§"/>
            </a:pPr>
            <a:r>
              <a:rPr lang="en-US" sz="1600" dirty="0">
                <a:solidFill>
                  <a:schemeClr val="tx1">
                    <a:lumMod val="65000"/>
                    <a:lumOff val="35000"/>
                  </a:schemeClr>
                </a:solidFill>
              </a:rPr>
              <a:t>Availability zone 1: </a:t>
            </a:r>
            <a:r>
              <a:rPr lang="en-US" sz="1600" dirty="0" smtClean="0">
                <a:solidFill>
                  <a:schemeClr val="tx1">
                    <a:lumMod val="65000"/>
                    <a:lumOff val="35000"/>
                  </a:schemeClr>
                </a:solidFill>
              </a:rPr>
              <a:t>	</a:t>
            </a:r>
            <a:r>
              <a:rPr lang="en-US" sz="1600" dirty="0">
                <a:solidFill>
                  <a:srgbClr val="20428F"/>
                </a:solidFill>
              </a:rPr>
              <a:t>us-west-2c</a:t>
            </a:r>
          </a:p>
          <a:p>
            <a:pPr marL="1657350" lvl="3" indent="-285750">
              <a:lnSpc>
                <a:spcPct val="200000"/>
              </a:lnSpc>
              <a:buFont typeface="Wingdings" panose="05000000000000000000" pitchFamily="2" charset="2"/>
              <a:buChar char="§"/>
            </a:pPr>
            <a:r>
              <a:rPr lang="en-US" sz="1600" dirty="0">
                <a:solidFill>
                  <a:schemeClr val="tx1">
                    <a:lumMod val="65000"/>
                    <a:lumOff val="35000"/>
                  </a:schemeClr>
                </a:solidFill>
              </a:rPr>
              <a:t>Availability zone 1: </a:t>
            </a:r>
            <a:r>
              <a:rPr lang="en-US" sz="1600" dirty="0" smtClean="0">
                <a:solidFill>
                  <a:schemeClr val="tx1">
                    <a:lumMod val="65000"/>
                    <a:lumOff val="35000"/>
                  </a:schemeClr>
                </a:solidFill>
              </a:rPr>
              <a:t>	</a:t>
            </a:r>
            <a:r>
              <a:rPr lang="en-US" sz="1600" dirty="0">
                <a:solidFill>
                  <a:srgbClr val="20428F"/>
                </a:solidFill>
              </a:rPr>
              <a:t>us-west-2d</a:t>
            </a:r>
          </a:p>
          <a:p>
            <a:pPr lvl="1">
              <a:lnSpc>
                <a:spcPct val="200000"/>
              </a:lnSpc>
            </a:pPr>
            <a:endParaRPr lang="en-US" sz="1600" dirty="0">
              <a:solidFill>
                <a:schemeClr val="tx1">
                  <a:lumMod val="65000"/>
                  <a:lumOff val="35000"/>
                </a:schemeClr>
              </a:solidFill>
            </a:endParaRPr>
          </a:p>
        </p:txBody>
      </p:sp>
      <p:pic>
        <p:nvPicPr>
          <p:cNvPr id="6150" name="Picture 6" descr="AWS global infrastructure, region table, data center location, avail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555" y="1005434"/>
            <a:ext cx="4937533" cy="45593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961606" y="6242447"/>
            <a:ext cx="8303622" cy="615553"/>
          </a:xfrm>
          <a:prstGeom prst="rect">
            <a:avLst/>
          </a:prstGeom>
        </p:spPr>
        <p:txBody>
          <a:bodyPr wrap="square">
            <a:spAutoFit/>
          </a:bodyPr>
          <a:lstStyle/>
          <a:p>
            <a:r>
              <a:rPr lang="en-US" sz="1600" dirty="0">
                <a:hlinkClick r:id="rId3"/>
              </a:rPr>
              <a:t>https://</a:t>
            </a:r>
            <a:r>
              <a:rPr lang="en-US" sz="1600" dirty="0" smtClean="0">
                <a:hlinkClick r:id="rId3"/>
              </a:rPr>
              <a:t>docs.aws.amazon.com/AWSEC2/latest/UserGuide/using-regions-availability-zones.html</a:t>
            </a:r>
            <a:endParaRPr lang="en-US" sz="1600" dirty="0" smtClean="0"/>
          </a:p>
          <a:p>
            <a:endParaRPr lang="en-US" dirty="0"/>
          </a:p>
        </p:txBody>
      </p:sp>
    </p:spTree>
    <p:extLst>
      <p:ext uri="{BB962C8B-B14F-4D97-AF65-F5344CB8AC3E}">
        <p14:creationId xmlns:p14="http://schemas.microsoft.com/office/powerpoint/2010/main" val="30253337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61606" y="6242447"/>
            <a:ext cx="8303622" cy="615553"/>
          </a:xfrm>
          <a:prstGeom prst="rect">
            <a:avLst/>
          </a:prstGeom>
        </p:spPr>
        <p:txBody>
          <a:bodyPr wrap="square">
            <a:spAutoFit/>
          </a:bodyPr>
          <a:lstStyle/>
          <a:p>
            <a:r>
              <a:rPr lang="en-US" sz="1600" dirty="0">
                <a:hlinkClick r:id="rId2"/>
              </a:rPr>
              <a:t>https://</a:t>
            </a:r>
            <a:r>
              <a:rPr lang="en-US" sz="1600" dirty="0" smtClean="0">
                <a:hlinkClick r:id="rId2"/>
              </a:rPr>
              <a:t>docs.aws.amazon.com/AWSEC2/latest/UserGuide/using-regions-availability-zones.html</a:t>
            </a:r>
            <a:endParaRPr lang="en-US" sz="1600" dirty="0" smtClean="0"/>
          </a:p>
          <a:p>
            <a:endParaRPr lang="en-US" dirty="0"/>
          </a:p>
        </p:txBody>
      </p:sp>
      <p:sp>
        <p:nvSpPr>
          <p:cNvPr id="3" name="Rectangle 2"/>
          <p:cNvSpPr/>
          <p:nvPr/>
        </p:nvSpPr>
        <p:spPr>
          <a:xfrm>
            <a:off x="707009" y="1305342"/>
            <a:ext cx="10699423" cy="3416320"/>
          </a:xfrm>
          <a:prstGeom prst="rect">
            <a:avLst/>
          </a:prstGeom>
        </p:spPr>
        <p:txBody>
          <a:bodyPr wrap="square">
            <a:spAutoFit/>
          </a:bodyPr>
          <a:lstStyle/>
          <a:p>
            <a:r>
              <a:rPr lang="en-US" dirty="0">
                <a:solidFill>
                  <a:srgbClr val="16191F"/>
                </a:solidFill>
                <a:latin typeface="Amazon Ember"/>
              </a:rPr>
              <a:t>Amazon ECS supports workloads that take advantage of Local Zones, Wavelength Zones and AWS Outposts when low latency or local data processing requirements are needed</a:t>
            </a:r>
            <a:r>
              <a:rPr lang="en-US" dirty="0" smtClean="0">
                <a:solidFill>
                  <a:srgbClr val="16191F"/>
                </a:solidFill>
                <a:latin typeface="Amazon Ember"/>
              </a:rPr>
              <a:t>.</a:t>
            </a:r>
          </a:p>
          <a:p>
            <a:endParaRPr lang="en-US" dirty="0">
              <a:solidFill>
                <a:srgbClr val="16191F"/>
              </a:solidFill>
              <a:latin typeface="Amazon Ember"/>
            </a:endParaRPr>
          </a:p>
          <a:p>
            <a:pPr>
              <a:buFont typeface="Arial" panose="020B0604020202020204" pitchFamily="34" charset="0"/>
              <a:buChar char="•"/>
            </a:pPr>
            <a:r>
              <a:rPr lang="en-US" dirty="0" smtClean="0">
                <a:solidFill>
                  <a:srgbClr val="16191F"/>
                </a:solidFill>
                <a:latin typeface="inherit"/>
              </a:rPr>
              <a:t> Local </a:t>
            </a:r>
            <a:r>
              <a:rPr lang="en-US" dirty="0">
                <a:solidFill>
                  <a:srgbClr val="16191F"/>
                </a:solidFill>
                <a:latin typeface="inherit"/>
              </a:rPr>
              <a:t>Zones are an extension of an AWS Region that provide you the ability to place resources in multiple locations closer to your end users</a:t>
            </a:r>
            <a:r>
              <a:rPr lang="en-US" dirty="0" smtClean="0">
                <a:solidFill>
                  <a:srgbClr val="16191F"/>
                </a:solidFill>
                <a:latin typeface="inherit"/>
              </a:rPr>
              <a:t>.</a:t>
            </a:r>
          </a:p>
          <a:p>
            <a:pPr>
              <a:buFont typeface="Arial" panose="020B0604020202020204" pitchFamily="34" charset="0"/>
              <a:buChar char="•"/>
            </a:pPr>
            <a:endParaRPr lang="en-US" dirty="0">
              <a:solidFill>
                <a:srgbClr val="16191F"/>
              </a:solidFill>
              <a:latin typeface="inherit"/>
            </a:endParaRPr>
          </a:p>
          <a:p>
            <a:pPr>
              <a:buFont typeface="Arial" panose="020B0604020202020204" pitchFamily="34" charset="0"/>
              <a:buChar char="•"/>
            </a:pPr>
            <a:r>
              <a:rPr lang="en-US" dirty="0" smtClean="0">
                <a:solidFill>
                  <a:srgbClr val="16191F"/>
                </a:solidFill>
                <a:latin typeface="inherit"/>
              </a:rPr>
              <a:t> Wavelength </a:t>
            </a:r>
            <a:r>
              <a:rPr lang="en-US" dirty="0">
                <a:solidFill>
                  <a:srgbClr val="16191F"/>
                </a:solidFill>
                <a:latin typeface="inherit"/>
              </a:rPr>
              <a:t>Zones allow developers to build applications that deliver ultra-low latencies to 5G devices and end users. Wavelength deploys standard AWS compute and storage services to the edge of telecommunication carriers' 5G networks</a:t>
            </a:r>
            <a:r>
              <a:rPr lang="en-US" dirty="0" smtClean="0">
                <a:solidFill>
                  <a:srgbClr val="16191F"/>
                </a:solidFill>
                <a:latin typeface="inherit"/>
              </a:rPr>
              <a:t>.</a:t>
            </a:r>
          </a:p>
          <a:p>
            <a:pPr>
              <a:buFont typeface="Arial" panose="020B0604020202020204" pitchFamily="34" charset="0"/>
              <a:buChar char="•"/>
            </a:pPr>
            <a:endParaRPr lang="en-US" dirty="0">
              <a:solidFill>
                <a:srgbClr val="16191F"/>
              </a:solidFill>
              <a:latin typeface="inherit"/>
            </a:endParaRPr>
          </a:p>
          <a:p>
            <a:pPr>
              <a:buFont typeface="Arial" panose="020B0604020202020204" pitchFamily="34" charset="0"/>
              <a:buChar char="•"/>
            </a:pPr>
            <a:r>
              <a:rPr lang="en-US" dirty="0" smtClean="0">
                <a:solidFill>
                  <a:srgbClr val="16191F"/>
                </a:solidFill>
                <a:latin typeface="inherit"/>
              </a:rPr>
              <a:t> AWS </a:t>
            </a:r>
            <a:r>
              <a:rPr lang="en-US" dirty="0">
                <a:solidFill>
                  <a:srgbClr val="16191F"/>
                </a:solidFill>
                <a:latin typeface="inherit"/>
              </a:rPr>
              <a:t>Outposts brings native AWS services, infrastructure, and operating models to virtually any data center, co-location space, or on-premises facility.</a:t>
            </a:r>
            <a:endParaRPr lang="en-US" b="0" i="0" u="none" strike="noStrike" dirty="0">
              <a:solidFill>
                <a:srgbClr val="16191F"/>
              </a:solidFill>
              <a:effectLst/>
              <a:latin typeface="inherit"/>
            </a:endParaRPr>
          </a:p>
        </p:txBody>
      </p:sp>
    </p:spTree>
    <p:extLst>
      <p:ext uri="{BB962C8B-B14F-4D97-AF65-F5344CB8AC3E}">
        <p14:creationId xmlns:p14="http://schemas.microsoft.com/office/powerpoint/2010/main" val="2849996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l="47310"/>
          <a:stretch/>
        </p:blipFill>
        <p:spPr>
          <a:xfrm rot="10800000">
            <a:off x="6892212" y="3877866"/>
            <a:ext cx="5299788" cy="2980133"/>
          </a:xfrm>
          <a:prstGeom prst="rect">
            <a:avLst/>
          </a:prstGeom>
        </p:spPr>
      </p:pic>
      <p:grpSp>
        <p:nvGrpSpPr>
          <p:cNvPr id="22" name="Group 21"/>
          <p:cNvGrpSpPr/>
          <p:nvPr/>
        </p:nvGrpSpPr>
        <p:grpSpPr>
          <a:xfrm>
            <a:off x="2989783" y="6568832"/>
            <a:ext cx="6212434" cy="276999"/>
            <a:chOff x="2906112" y="6568832"/>
            <a:chExt cx="6212434" cy="276999"/>
          </a:xfrm>
        </p:grpSpPr>
        <p:grpSp>
          <p:nvGrpSpPr>
            <p:cNvPr id="17" name="Group 16"/>
            <p:cNvGrpSpPr/>
            <p:nvPr/>
          </p:nvGrpSpPr>
          <p:grpSpPr>
            <a:xfrm>
              <a:off x="2906112" y="6568832"/>
              <a:ext cx="1736820" cy="276999"/>
              <a:chOff x="2906112" y="6568832"/>
              <a:chExt cx="1736820" cy="276999"/>
            </a:xfrm>
          </p:grpSpPr>
          <p:sp>
            <p:nvSpPr>
              <p:cNvPr id="5" name="Rectangle 4"/>
              <p:cNvSpPr/>
              <p:nvPr/>
            </p:nvSpPr>
            <p:spPr>
              <a:xfrm>
                <a:off x="2919640" y="6568832"/>
                <a:ext cx="1723292" cy="276999"/>
              </a:xfrm>
              <a:prstGeom prst="rect">
                <a:avLst/>
              </a:prstGeom>
            </p:spPr>
            <p:txBody>
              <a:bodyPr wrap="none">
                <a:spAutoFit/>
              </a:bodyPr>
              <a:lstStyle/>
              <a:p>
                <a:pPr lvl="0"/>
                <a:r>
                  <a:rPr lang="en-US" sz="1200" dirty="0">
                    <a:solidFill>
                      <a:schemeClr val="bg1"/>
                    </a:solidFill>
                  </a:rPr>
                  <a:t>/company/</a:t>
                </a:r>
                <a:r>
                  <a:rPr lang="en-US" sz="1200" dirty="0" err="1">
                    <a:solidFill>
                      <a:schemeClr val="bg1"/>
                    </a:solidFill>
                  </a:rPr>
                  <a:t>tpsworldwide</a:t>
                </a:r>
                <a:endParaRPr lang="en-US" sz="1200" dirty="0">
                  <a:solidFill>
                    <a:schemeClr val="bg1"/>
                  </a:solidFill>
                </a:endParaRPr>
              </a:p>
            </p:txBody>
          </p:sp>
          <p:sp>
            <p:nvSpPr>
              <p:cNvPr id="9" name="Freeform 130"/>
              <p:cNvSpPr>
                <a:spLocks/>
              </p:cNvSpPr>
              <p:nvPr/>
            </p:nvSpPr>
            <p:spPr bwMode="auto">
              <a:xfrm>
                <a:off x="2906112" y="6648704"/>
                <a:ext cx="63359" cy="126717"/>
              </a:xfrm>
              <a:custGeom>
                <a:avLst/>
                <a:gdLst>
                  <a:gd name="T0" fmla="*/ 40 w 60"/>
                  <a:gd name="T1" fmla="*/ 40 h 120"/>
                  <a:gd name="T2" fmla="*/ 40 w 60"/>
                  <a:gd name="T3" fmla="*/ 28 h 120"/>
                  <a:gd name="T4" fmla="*/ 50 w 60"/>
                  <a:gd name="T5" fmla="*/ 20 h 120"/>
                  <a:gd name="T6" fmla="*/ 60 w 60"/>
                  <a:gd name="T7" fmla="*/ 20 h 120"/>
                  <a:gd name="T8" fmla="*/ 60 w 60"/>
                  <a:gd name="T9" fmla="*/ 0 h 120"/>
                  <a:gd name="T10" fmla="*/ 44 w 60"/>
                  <a:gd name="T11" fmla="*/ 0 h 120"/>
                  <a:gd name="T12" fmla="*/ 16 w 60"/>
                  <a:gd name="T13" fmla="*/ 28 h 120"/>
                  <a:gd name="T14" fmla="*/ 16 w 60"/>
                  <a:gd name="T15" fmla="*/ 40 h 120"/>
                  <a:gd name="T16" fmla="*/ 0 w 60"/>
                  <a:gd name="T17" fmla="*/ 40 h 120"/>
                  <a:gd name="T18" fmla="*/ 0 w 60"/>
                  <a:gd name="T19" fmla="*/ 60 h 120"/>
                  <a:gd name="T20" fmla="*/ 16 w 60"/>
                  <a:gd name="T21" fmla="*/ 60 h 120"/>
                  <a:gd name="T22" fmla="*/ 16 w 60"/>
                  <a:gd name="T23" fmla="*/ 120 h 120"/>
                  <a:gd name="T24" fmla="*/ 40 w 60"/>
                  <a:gd name="T25" fmla="*/ 120 h 120"/>
                  <a:gd name="T26" fmla="*/ 40 w 60"/>
                  <a:gd name="T27" fmla="*/ 60 h 120"/>
                  <a:gd name="T28" fmla="*/ 58 w 60"/>
                  <a:gd name="T29" fmla="*/ 60 h 120"/>
                  <a:gd name="T30" fmla="*/ 60 w 60"/>
                  <a:gd name="T31" fmla="*/ 40 h 120"/>
                  <a:gd name="T32" fmla="*/ 40 w 60"/>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0">
                    <a:moveTo>
                      <a:pt x="40" y="40"/>
                    </a:moveTo>
                    <a:cubicBezTo>
                      <a:pt x="40" y="28"/>
                      <a:pt x="40" y="28"/>
                      <a:pt x="40" y="28"/>
                    </a:cubicBezTo>
                    <a:cubicBezTo>
                      <a:pt x="40" y="23"/>
                      <a:pt x="41" y="20"/>
                      <a:pt x="50" y="20"/>
                    </a:cubicBezTo>
                    <a:cubicBezTo>
                      <a:pt x="60" y="20"/>
                      <a:pt x="60" y="20"/>
                      <a:pt x="60" y="20"/>
                    </a:cubicBezTo>
                    <a:cubicBezTo>
                      <a:pt x="60" y="0"/>
                      <a:pt x="60" y="0"/>
                      <a:pt x="60" y="0"/>
                    </a:cubicBezTo>
                    <a:cubicBezTo>
                      <a:pt x="44" y="0"/>
                      <a:pt x="44" y="0"/>
                      <a:pt x="44" y="0"/>
                    </a:cubicBezTo>
                    <a:cubicBezTo>
                      <a:pt x="24" y="0"/>
                      <a:pt x="16" y="13"/>
                      <a:pt x="16" y="28"/>
                    </a:cubicBezTo>
                    <a:cubicBezTo>
                      <a:pt x="16" y="40"/>
                      <a:pt x="16" y="40"/>
                      <a:pt x="16" y="40"/>
                    </a:cubicBezTo>
                    <a:cubicBezTo>
                      <a:pt x="0" y="40"/>
                      <a:pt x="0" y="40"/>
                      <a:pt x="0" y="40"/>
                    </a:cubicBezTo>
                    <a:cubicBezTo>
                      <a:pt x="0" y="60"/>
                      <a:pt x="0" y="60"/>
                      <a:pt x="0" y="60"/>
                    </a:cubicBezTo>
                    <a:cubicBezTo>
                      <a:pt x="16" y="60"/>
                      <a:pt x="16" y="60"/>
                      <a:pt x="16" y="60"/>
                    </a:cubicBezTo>
                    <a:cubicBezTo>
                      <a:pt x="16" y="120"/>
                      <a:pt x="16" y="120"/>
                      <a:pt x="16" y="120"/>
                    </a:cubicBezTo>
                    <a:cubicBezTo>
                      <a:pt x="40" y="120"/>
                      <a:pt x="40" y="120"/>
                      <a:pt x="40" y="120"/>
                    </a:cubicBezTo>
                    <a:cubicBezTo>
                      <a:pt x="40" y="60"/>
                      <a:pt x="40" y="60"/>
                      <a:pt x="40" y="60"/>
                    </a:cubicBezTo>
                    <a:cubicBezTo>
                      <a:pt x="58" y="60"/>
                      <a:pt x="58" y="60"/>
                      <a:pt x="58" y="60"/>
                    </a:cubicBezTo>
                    <a:cubicBezTo>
                      <a:pt x="60" y="40"/>
                      <a:pt x="60" y="40"/>
                      <a:pt x="60" y="40"/>
                    </a:cubicBezTo>
                    <a:lnTo>
                      <a:pt x="40" y="4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9" name="Group 18"/>
            <p:cNvGrpSpPr/>
            <p:nvPr/>
          </p:nvGrpSpPr>
          <p:grpSpPr>
            <a:xfrm>
              <a:off x="6069024" y="6568832"/>
              <a:ext cx="1144575" cy="276999"/>
              <a:chOff x="6069024" y="6568832"/>
              <a:chExt cx="1144575" cy="276999"/>
            </a:xfrm>
          </p:grpSpPr>
          <p:sp>
            <p:nvSpPr>
              <p:cNvPr id="7" name="Rectangle 6"/>
              <p:cNvSpPr/>
              <p:nvPr/>
            </p:nvSpPr>
            <p:spPr>
              <a:xfrm>
                <a:off x="6116567"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0" name="Freeform 131"/>
              <p:cNvSpPr>
                <a:spLocks/>
              </p:cNvSpPr>
              <p:nvPr/>
            </p:nvSpPr>
            <p:spPr bwMode="auto">
              <a:xfrm>
                <a:off x="6069024" y="6665214"/>
                <a:ext cx="124932" cy="101731"/>
              </a:xfrm>
              <a:custGeom>
                <a:avLst/>
                <a:gdLst>
                  <a:gd name="T0" fmla="*/ 118 w 118"/>
                  <a:gd name="T1" fmla="*/ 11 h 96"/>
                  <a:gd name="T2" fmla="*/ 104 w 118"/>
                  <a:gd name="T3" fmla="*/ 15 h 96"/>
                  <a:gd name="T4" fmla="*/ 115 w 118"/>
                  <a:gd name="T5" fmla="*/ 2 h 96"/>
                  <a:gd name="T6" fmla="*/ 99 w 118"/>
                  <a:gd name="T7" fmla="*/ 8 h 96"/>
                  <a:gd name="T8" fmla="*/ 82 w 118"/>
                  <a:gd name="T9" fmla="*/ 0 h 96"/>
                  <a:gd name="T10" fmla="*/ 57 w 118"/>
                  <a:gd name="T11" fmla="*/ 24 h 96"/>
                  <a:gd name="T12" fmla="*/ 58 w 118"/>
                  <a:gd name="T13" fmla="*/ 30 h 96"/>
                  <a:gd name="T14" fmla="*/ 8 w 118"/>
                  <a:gd name="T15" fmla="*/ 4 h 96"/>
                  <a:gd name="T16" fmla="*/ 5 w 118"/>
                  <a:gd name="T17" fmla="*/ 17 h 96"/>
                  <a:gd name="T18" fmla="*/ 16 w 118"/>
                  <a:gd name="T19" fmla="*/ 37 h 96"/>
                  <a:gd name="T20" fmla="*/ 5 w 118"/>
                  <a:gd name="T21" fmla="*/ 34 h 96"/>
                  <a:gd name="T22" fmla="*/ 5 w 118"/>
                  <a:gd name="T23" fmla="*/ 34 h 96"/>
                  <a:gd name="T24" fmla="*/ 24 w 118"/>
                  <a:gd name="T25" fmla="*/ 58 h 96"/>
                  <a:gd name="T26" fmla="*/ 18 w 118"/>
                  <a:gd name="T27" fmla="*/ 59 h 96"/>
                  <a:gd name="T28" fmla="*/ 13 w 118"/>
                  <a:gd name="T29" fmla="*/ 58 h 96"/>
                  <a:gd name="T30" fmla="*/ 36 w 118"/>
                  <a:gd name="T31" fmla="*/ 75 h 96"/>
                  <a:gd name="T32" fmla="*/ 6 w 118"/>
                  <a:gd name="T33" fmla="*/ 85 h 96"/>
                  <a:gd name="T34" fmla="*/ 0 w 118"/>
                  <a:gd name="T35" fmla="*/ 85 h 96"/>
                  <a:gd name="T36" fmla="*/ 37 w 118"/>
                  <a:gd name="T37" fmla="*/ 96 h 96"/>
                  <a:gd name="T38" fmla="*/ 106 w 118"/>
                  <a:gd name="T39" fmla="*/ 27 h 96"/>
                  <a:gd name="T40" fmla="*/ 106 w 118"/>
                  <a:gd name="T41" fmla="*/ 24 h 96"/>
                  <a:gd name="T42" fmla="*/ 118 w 118"/>
                  <a:gd name="T43"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96">
                    <a:moveTo>
                      <a:pt x="118" y="11"/>
                    </a:moveTo>
                    <a:cubicBezTo>
                      <a:pt x="114" y="13"/>
                      <a:pt x="109" y="15"/>
                      <a:pt x="104" y="15"/>
                    </a:cubicBezTo>
                    <a:cubicBezTo>
                      <a:pt x="109" y="12"/>
                      <a:pt x="113" y="7"/>
                      <a:pt x="115" y="2"/>
                    </a:cubicBezTo>
                    <a:cubicBezTo>
                      <a:pt x="110" y="5"/>
                      <a:pt x="105" y="7"/>
                      <a:pt x="99" y="8"/>
                    </a:cubicBezTo>
                    <a:cubicBezTo>
                      <a:pt x="95" y="3"/>
                      <a:pt x="89" y="0"/>
                      <a:pt x="82" y="0"/>
                    </a:cubicBezTo>
                    <a:cubicBezTo>
                      <a:pt x="68" y="0"/>
                      <a:pt x="57" y="11"/>
                      <a:pt x="57" y="24"/>
                    </a:cubicBezTo>
                    <a:cubicBezTo>
                      <a:pt x="57" y="26"/>
                      <a:pt x="58" y="28"/>
                      <a:pt x="58" y="30"/>
                    </a:cubicBezTo>
                    <a:cubicBezTo>
                      <a:pt x="38" y="29"/>
                      <a:pt x="20" y="19"/>
                      <a:pt x="8" y="4"/>
                    </a:cubicBezTo>
                    <a:cubicBezTo>
                      <a:pt x="6" y="8"/>
                      <a:pt x="5" y="12"/>
                      <a:pt x="5" y="17"/>
                    </a:cubicBezTo>
                    <a:cubicBezTo>
                      <a:pt x="5" y="25"/>
                      <a:pt x="9" y="32"/>
                      <a:pt x="16" y="37"/>
                    </a:cubicBezTo>
                    <a:cubicBezTo>
                      <a:pt x="12" y="37"/>
                      <a:pt x="8" y="36"/>
                      <a:pt x="5" y="34"/>
                    </a:cubicBezTo>
                    <a:cubicBezTo>
                      <a:pt x="5" y="34"/>
                      <a:pt x="5" y="34"/>
                      <a:pt x="5" y="34"/>
                    </a:cubicBezTo>
                    <a:cubicBezTo>
                      <a:pt x="5" y="46"/>
                      <a:pt x="13" y="56"/>
                      <a:pt x="24" y="58"/>
                    </a:cubicBezTo>
                    <a:cubicBezTo>
                      <a:pt x="22" y="58"/>
                      <a:pt x="20" y="59"/>
                      <a:pt x="18" y="59"/>
                    </a:cubicBezTo>
                    <a:cubicBezTo>
                      <a:pt x="16" y="59"/>
                      <a:pt x="15" y="59"/>
                      <a:pt x="13" y="58"/>
                    </a:cubicBezTo>
                    <a:cubicBezTo>
                      <a:pt x="16" y="68"/>
                      <a:pt x="25" y="75"/>
                      <a:pt x="36" y="75"/>
                    </a:cubicBezTo>
                    <a:cubicBezTo>
                      <a:pt x="28" y="82"/>
                      <a:pt x="17" y="85"/>
                      <a:pt x="6" y="85"/>
                    </a:cubicBezTo>
                    <a:cubicBezTo>
                      <a:pt x="4" y="85"/>
                      <a:pt x="2" y="85"/>
                      <a:pt x="0" y="85"/>
                    </a:cubicBezTo>
                    <a:cubicBezTo>
                      <a:pt x="11" y="92"/>
                      <a:pt x="23" y="96"/>
                      <a:pt x="37" y="96"/>
                    </a:cubicBezTo>
                    <a:cubicBezTo>
                      <a:pt x="82" y="96"/>
                      <a:pt x="106" y="59"/>
                      <a:pt x="106" y="27"/>
                    </a:cubicBezTo>
                    <a:cubicBezTo>
                      <a:pt x="106" y="26"/>
                      <a:pt x="106" y="25"/>
                      <a:pt x="106" y="24"/>
                    </a:cubicBezTo>
                    <a:cubicBezTo>
                      <a:pt x="111" y="21"/>
                      <a:pt x="115" y="16"/>
                      <a:pt x="118" y="11"/>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18" name="Group 17"/>
            <p:cNvGrpSpPr/>
            <p:nvPr/>
          </p:nvGrpSpPr>
          <p:grpSpPr>
            <a:xfrm>
              <a:off x="4774970" y="6568832"/>
              <a:ext cx="1159219" cy="276999"/>
              <a:chOff x="4745259" y="6568832"/>
              <a:chExt cx="1159219" cy="276999"/>
            </a:xfrm>
          </p:grpSpPr>
          <p:sp>
            <p:nvSpPr>
              <p:cNvPr id="6" name="Rectangle 5"/>
              <p:cNvSpPr/>
              <p:nvPr/>
            </p:nvSpPr>
            <p:spPr>
              <a:xfrm>
                <a:off x="4807446" y="6568832"/>
                <a:ext cx="1097032" cy="276999"/>
              </a:xfrm>
              <a:prstGeom prst="rect">
                <a:avLst/>
              </a:prstGeom>
            </p:spPr>
            <p:txBody>
              <a:bodyPr wrap="none">
                <a:spAutoFit/>
              </a:bodyPr>
              <a:lstStyle/>
              <a:p>
                <a:pPr lvl="0"/>
                <a:r>
                  <a:rPr lang="en-US" sz="1200" dirty="0">
                    <a:solidFill>
                      <a:schemeClr val="bg1"/>
                    </a:solidFill>
                  </a:rPr>
                  <a:t>/</a:t>
                </a:r>
                <a:r>
                  <a:rPr lang="en-US" sz="1200" dirty="0" err="1">
                    <a:solidFill>
                      <a:schemeClr val="bg1"/>
                    </a:solidFill>
                  </a:rPr>
                  <a:t>tpsworldwide</a:t>
                </a:r>
                <a:endParaRPr lang="en-US" sz="1200" dirty="0">
                  <a:solidFill>
                    <a:schemeClr val="bg1"/>
                  </a:solidFill>
                </a:endParaRPr>
              </a:p>
            </p:txBody>
          </p:sp>
          <p:sp>
            <p:nvSpPr>
              <p:cNvPr id="11" name="Freeform 192"/>
              <p:cNvSpPr>
                <a:spLocks noEditPoints="1"/>
              </p:cNvSpPr>
              <p:nvPr/>
            </p:nvSpPr>
            <p:spPr bwMode="auto">
              <a:xfrm>
                <a:off x="4745259" y="6661198"/>
                <a:ext cx="109762" cy="109762"/>
              </a:xfrm>
              <a:custGeom>
                <a:avLst/>
                <a:gdLst>
                  <a:gd name="T0" fmla="*/ 96 w 104"/>
                  <a:gd name="T1" fmla="*/ 0 h 104"/>
                  <a:gd name="T2" fmla="*/ 8 w 104"/>
                  <a:gd name="T3" fmla="*/ 0 h 104"/>
                  <a:gd name="T4" fmla="*/ 0 w 104"/>
                  <a:gd name="T5" fmla="*/ 8 h 104"/>
                  <a:gd name="T6" fmla="*/ 0 w 104"/>
                  <a:gd name="T7" fmla="*/ 96 h 104"/>
                  <a:gd name="T8" fmla="*/ 8 w 104"/>
                  <a:gd name="T9" fmla="*/ 104 h 104"/>
                  <a:gd name="T10" fmla="*/ 96 w 104"/>
                  <a:gd name="T11" fmla="*/ 104 h 104"/>
                  <a:gd name="T12" fmla="*/ 104 w 104"/>
                  <a:gd name="T13" fmla="*/ 96 h 104"/>
                  <a:gd name="T14" fmla="*/ 104 w 104"/>
                  <a:gd name="T15" fmla="*/ 8 h 104"/>
                  <a:gd name="T16" fmla="*/ 96 w 104"/>
                  <a:gd name="T17" fmla="*/ 0 h 104"/>
                  <a:gd name="T18" fmla="*/ 32 w 104"/>
                  <a:gd name="T19" fmla="*/ 88 h 104"/>
                  <a:gd name="T20" fmla="*/ 16 w 104"/>
                  <a:gd name="T21" fmla="*/ 88 h 104"/>
                  <a:gd name="T22" fmla="*/ 16 w 104"/>
                  <a:gd name="T23" fmla="*/ 40 h 104"/>
                  <a:gd name="T24" fmla="*/ 32 w 104"/>
                  <a:gd name="T25" fmla="*/ 40 h 104"/>
                  <a:gd name="T26" fmla="*/ 32 w 104"/>
                  <a:gd name="T27" fmla="*/ 88 h 104"/>
                  <a:gd name="T28" fmla="*/ 24 w 104"/>
                  <a:gd name="T29" fmla="*/ 34 h 104"/>
                  <a:gd name="T30" fmla="*/ 14 w 104"/>
                  <a:gd name="T31" fmla="*/ 24 h 104"/>
                  <a:gd name="T32" fmla="*/ 24 w 104"/>
                  <a:gd name="T33" fmla="*/ 14 h 104"/>
                  <a:gd name="T34" fmla="*/ 34 w 104"/>
                  <a:gd name="T35" fmla="*/ 24 h 104"/>
                  <a:gd name="T36" fmla="*/ 24 w 104"/>
                  <a:gd name="T37" fmla="*/ 34 h 104"/>
                  <a:gd name="T38" fmla="*/ 88 w 104"/>
                  <a:gd name="T39" fmla="*/ 88 h 104"/>
                  <a:gd name="T40" fmla="*/ 72 w 104"/>
                  <a:gd name="T41" fmla="*/ 88 h 104"/>
                  <a:gd name="T42" fmla="*/ 72 w 104"/>
                  <a:gd name="T43" fmla="*/ 64 h 104"/>
                  <a:gd name="T44" fmla="*/ 64 w 104"/>
                  <a:gd name="T45" fmla="*/ 51 h 104"/>
                  <a:gd name="T46" fmla="*/ 56 w 104"/>
                  <a:gd name="T47" fmla="*/ 64 h 104"/>
                  <a:gd name="T48" fmla="*/ 56 w 104"/>
                  <a:gd name="T49" fmla="*/ 88 h 104"/>
                  <a:gd name="T50" fmla="*/ 40 w 104"/>
                  <a:gd name="T51" fmla="*/ 88 h 104"/>
                  <a:gd name="T52" fmla="*/ 40 w 104"/>
                  <a:gd name="T53" fmla="*/ 40 h 104"/>
                  <a:gd name="T54" fmla="*/ 56 w 104"/>
                  <a:gd name="T55" fmla="*/ 40 h 104"/>
                  <a:gd name="T56" fmla="*/ 56 w 104"/>
                  <a:gd name="T57" fmla="*/ 46 h 104"/>
                  <a:gd name="T58" fmla="*/ 57 w 104"/>
                  <a:gd name="T59" fmla="*/ 46 h 104"/>
                  <a:gd name="T60" fmla="*/ 70 w 104"/>
                  <a:gd name="T61" fmla="*/ 39 h 104"/>
                  <a:gd name="T62" fmla="*/ 88 w 104"/>
                  <a:gd name="T63" fmla="*/ 60 h 104"/>
                  <a:gd name="T64" fmla="*/ 88 w 104"/>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04">
                    <a:moveTo>
                      <a:pt x="96" y="0"/>
                    </a:moveTo>
                    <a:cubicBezTo>
                      <a:pt x="8" y="0"/>
                      <a:pt x="8" y="0"/>
                      <a:pt x="8" y="0"/>
                    </a:cubicBezTo>
                    <a:cubicBezTo>
                      <a:pt x="3" y="0"/>
                      <a:pt x="0" y="3"/>
                      <a:pt x="0" y="8"/>
                    </a:cubicBezTo>
                    <a:cubicBezTo>
                      <a:pt x="0" y="96"/>
                      <a:pt x="0" y="96"/>
                      <a:pt x="0" y="96"/>
                    </a:cubicBezTo>
                    <a:cubicBezTo>
                      <a:pt x="0" y="101"/>
                      <a:pt x="3" y="104"/>
                      <a:pt x="8" y="104"/>
                    </a:cubicBezTo>
                    <a:cubicBezTo>
                      <a:pt x="96" y="104"/>
                      <a:pt x="96" y="104"/>
                      <a:pt x="96" y="104"/>
                    </a:cubicBezTo>
                    <a:cubicBezTo>
                      <a:pt x="101" y="104"/>
                      <a:pt x="104" y="101"/>
                      <a:pt x="104" y="96"/>
                    </a:cubicBezTo>
                    <a:cubicBezTo>
                      <a:pt x="104" y="8"/>
                      <a:pt x="104" y="8"/>
                      <a:pt x="104" y="8"/>
                    </a:cubicBezTo>
                    <a:cubicBezTo>
                      <a:pt x="104" y="3"/>
                      <a:pt x="101" y="0"/>
                      <a:pt x="96" y="0"/>
                    </a:cubicBezTo>
                    <a:close/>
                    <a:moveTo>
                      <a:pt x="32" y="88"/>
                    </a:moveTo>
                    <a:cubicBezTo>
                      <a:pt x="16" y="88"/>
                      <a:pt x="16" y="88"/>
                      <a:pt x="16" y="88"/>
                    </a:cubicBezTo>
                    <a:cubicBezTo>
                      <a:pt x="16" y="40"/>
                      <a:pt x="16" y="40"/>
                      <a:pt x="16" y="40"/>
                    </a:cubicBezTo>
                    <a:cubicBezTo>
                      <a:pt x="32" y="40"/>
                      <a:pt x="32" y="40"/>
                      <a:pt x="32" y="40"/>
                    </a:cubicBezTo>
                    <a:lnTo>
                      <a:pt x="32" y="88"/>
                    </a:ln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88" y="88"/>
                    </a:moveTo>
                    <a:cubicBezTo>
                      <a:pt x="72" y="88"/>
                      <a:pt x="72" y="88"/>
                      <a:pt x="72" y="88"/>
                    </a:cubicBezTo>
                    <a:cubicBezTo>
                      <a:pt x="72" y="64"/>
                      <a:pt x="72" y="64"/>
                      <a:pt x="72" y="64"/>
                    </a:cubicBezTo>
                    <a:cubicBezTo>
                      <a:pt x="72" y="58"/>
                      <a:pt x="70" y="51"/>
                      <a:pt x="64" y="51"/>
                    </a:cubicBezTo>
                    <a:cubicBezTo>
                      <a:pt x="58" y="51"/>
                      <a:pt x="56" y="58"/>
                      <a:pt x="56" y="64"/>
                    </a:cubicBezTo>
                    <a:cubicBezTo>
                      <a:pt x="56" y="88"/>
                      <a:pt x="56" y="88"/>
                      <a:pt x="56" y="88"/>
                    </a:cubicBezTo>
                    <a:cubicBezTo>
                      <a:pt x="40" y="88"/>
                      <a:pt x="40" y="88"/>
                      <a:pt x="40" y="88"/>
                    </a:cubicBezTo>
                    <a:cubicBezTo>
                      <a:pt x="40" y="40"/>
                      <a:pt x="40" y="40"/>
                      <a:pt x="40" y="40"/>
                    </a:cubicBezTo>
                    <a:cubicBezTo>
                      <a:pt x="56" y="40"/>
                      <a:pt x="56" y="40"/>
                      <a:pt x="56" y="40"/>
                    </a:cubicBezTo>
                    <a:cubicBezTo>
                      <a:pt x="56" y="46"/>
                      <a:pt x="56" y="46"/>
                      <a:pt x="56" y="46"/>
                    </a:cubicBezTo>
                    <a:cubicBezTo>
                      <a:pt x="57" y="46"/>
                      <a:pt x="57" y="46"/>
                      <a:pt x="57" y="46"/>
                    </a:cubicBezTo>
                    <a:cubicBezTo>
                      <a:pt x="59" y="42"/>
                      <a:pt x="64" y="39"/>
                      <a:pt x="70" y="39"/>
                    </a:cubicBezTo>
                    <a:cubicBezTo>
                      <a:pt x="85" y="39"/>
                      <a:pt x="88" y="48"/>
                      <a:pt x="88" y="60"/>
                    </a:cubicBezTo>
                    <a:lnTo>
                      <a:pt x="88" y="8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nvGrpSpPr>
            <p:cNvPr id="20" name="Group 19"/>
            <p:cNvGrpSpPr/>
            <p:nvPr/>
          </p:nvGrpSpPr>
          <p:grpSpPr>
            <a:xfrm>
              <a:off x="7350594" y="6568832"/>
              <a:ext cx="1767952" cy="276999"/>
              <a:chOff x="7439181" y="6568832"/>
              <a:chExt cx="1767952" cy="276999"/>
            </a:xfrm>
          </p:grpSpPr>
          <p:sp>
            <p:nvSpPr>
              <p:cNvPr id="8" name="Rectangle 7"/>
              <p:cNvSpPr/>
              <p:nvPr/>
            </p:nvSpPr>
            <p:spPr>
              <a:xfrm>
                <a:off x="7503077" y="6568832"/>
                <a:ext cx="1704056" cy="276999"/>
              </a:xfrm>
              <a:prstGeom prst="rect">
                <a:avLst/>
              </a:prstGeom>
            </p:spPr>
            <p:txBody>
              <a:bodyPr wrap="none">
                <a:spAutoFit/>
              </a:bodyPr>
              <a:lstStyle/>
              <a:p>
                <a:pPr algn="r"/>
                <a:r>
                  <a:rPr lang="en-US" altLang="ko-KR" sz="1200" dirty="0" smtClean="0">
                    <a:solidFill>
                      <a:schemeClr val="bg1"/>
                    </a:solidFill>
                    <a:latin typeface="Calibri" panose="020F0502020204030204" pitchFamily="34" charset="0"/>
                    <a:cs typeface="Calibri" panose="020F0502020204030204" pitchFamily="34" charset="0"/>
                  </a:rPr>
                  <a:t>www.tpsworldwide.com</a:t>
                </a:r>
                <a:endParaRPr lang="ko-KR" altLang="en-US" sz="1200" dirty="0">
                  <a:solidFill>
                    <a:schemeClr val="bg1"/>
                  </a:solidFill>
                  <a:latin typeface="Calibri" panose="020F0502020204030204" pitchFamily="34" charset="0"/>
                  <a:cs typeface="Calibri" panose="020F0502020204030204" pitchFamily="34" charset="0"/>
                </a:endParaRPr>
              </a:p>
            </p:txBody>
          </p:sp>
          <p:grpSp>
            <p:nvGrpSpPr>
              <p:cNvPr id="13" name="Group 12"/>
              <p:cNvGrpSpPr/>
              <p:nvPr/>
            </p:nvGrpSpPr>
            <p:grpSpPr>
              <a:xfrm>
                <a:off x="7439181" y="6648704"/>
                <a:ext cx="127791" cy="126717"/>
                <a:chOff x="5370513" y="2312988"/>
                <a:chExt cx="1322388" cy="1311275"/>
              </a:xfrm>
              <a:solidFill>
                <a:schemeClr val="bg1"/>
              </a:solidFill>
            </p:grpSpPr>
            <p:sp>
              <p:nvSpPr>
                <p:cNvPr id="14"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5"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sp>
              <p:nvSpPr>
                <p:cNvPr id="16"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solidFill>
                      <a:schemeClr val="bg1"/>
                    </a:solidFill>
                  </a:endParaRPr>
                </a:p>
              </p:txBody>
            </p:sp>
          </p:grpSp>
        </p:grpSp>
      </p:grpSp>
      <p:grpSp>
        <p:nvGrpSpPr>
          <p:cNvPr id="34" name="Group 33">
            <a:extLst>
              <a:ext uri="{FF2B5EF4-FFF2-40B4-BE49-F238E27FC236}">
                <a16:creationId xmlns:a16="http://schemas.microsoft.com/office/drawing/2014/main" id="{E89F9083-F687-4AEE-94F1-B419A42F855C}"/>
              </a:ext>
            </a:extLst>
          </p:cNvPr>
          <p:cNvGrpSpPr/>
          <p:nvPr/>
        </p:nvGrpSpPr>
        <p:grpSpPr>
          <a:xfrm>
            <a:off x="942417" y="1733147"/>
            <a:ext cx="2155752" cy="1100913"/>
            <a:chOff x="474140" y="1335958"/>
            <a:chExt cx="2421972" cy="1236868"/>
          </a:xfrm>
        </p:grpSpPr>
        <p:sp>
          <p:nvSpPr>
            <p:cNvPr id="35" name="Rectangle 34">
              <a:extLst>
                <a:ext uri="{FF2B5EF4-FFF2-40B4-BE49-F238E27FC236}">
                  <a16:creationId xmlns:a16="http://schemas.microsoft.com/office/drawing/2014/main" id="{FAD9F746-BAEA-443D-9A58-2290F65601C2}"/>
                </a:ext>
              </a:extLst>
            </p:cNvPr>
            <p:cNvSpPr/>
            <p:nvPr/>
          </p:nvSpPr>
          <p:spPr>
            <a:xfrm rot="16200000">
              <a:off x="1744048" y="1378393"/>
              <a:ext cx="1152128" cy="11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Isosceles Triangle 1">
              <a:extLst>
                <a:ext uri="{FF2B5EF4-FFF2-40B4-BE49-F238E27FC236}">
                  <a16:creationId xmlns:a16="http://schemas.microsoft.com/office/drawing/2014/main" id="{5EBB4A4D-D35F-470E-9152-AEBDBECA5585}"/>
                </a:ext>
              </a:extLst>
            </p:cNvPr>
            <p:cNvSpPr/>
            <p:nvPr/>
          </p:nvSpPr>
          <p:spPr>
            <a:xfrm rot="5400000">
              <a:off x="639556" y="1170542"/>
              <a:ext cx="1236868" cy="1567700"/>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chemeClr val="accent4"/>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7" name="Rectangle 36">
            <a:extLst>
              <a:ext uri="{FF2B5EF4-FFF2-40B4-BE49-F238E27FC236}">
                <a16:creationId xmlns:a16="http://schemas.microsoft.com/office/drawing/2014/main" id="{6116C062-134E-42DB-937A-6844C6D76580}"/>
              </a:ext>
            </a:extLst>
          </p:cNvPr>
          <p:cNvSpPr/>
          <p:nvPr/>
        </p:nvSpPr>
        <p:spPr>
          <a:xfrm>
            <a:off x="1316148" y="2052771"/>
            <a:ext cx="340158" cy="461665"/>
          </a:xfrm>
          <a:prstGeom prst="rect">
            <a:avLst/>
          </a:prstGeom>
        </p:spPr>
        <p:txBody>
          <a:bodyPr wrap="none">
            <a:spAutoFit/>
          </a:bodyPr>
          <a:lstStyle/>
          <a:p>
            <a:r>
              <a:rPr lang="en-US" altLang="ko-KR" sz="2400" b="1" dirty="0">
                <a:solidFill>
                  <a:schemeClr val="bg1"/>
                </a:solidFill>
                <a:cs typeface="Arial" pitchFamily="34" charset="0"/>
              </a:rPr>
              <a:t>1</a:t>
            </a:r>
            <a:endParaRPr lang="ko-KR" altLang="en-US" sz="2400" dirty="0">
              <a:cs typeface="Arial" pitchFamily="34" charset="0"/>
            </a:endParaRPr>
          </a:p>
        </p:txBody>
      </p:sp>
      <p:sp>
        <p:nvSpPr>
          <p:cNvPr id="38" name="Oval 37">
            <a:extLst>
              <a:ext uri="{FF2B5EF4-FFF2-40B4-BE49-F238E27FC236}">
                <a16:creationId xmlns:a16="http://schemas.microsoft.com/office/drawing/2014/main" id="{75E02EA8-8846-422E-9582-2C112382A444}"/>
              </a:ext>
            </a:extLst>
          </p:cNvPr>
          <p:cNvSpPr/>
          <p:nvPr/>
        </p:nvSpPr>
        <p:spPr>
          <a:xfrm>
            <a:off x="1200792" y="1990152"/>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Rectangle 38">
            <a:extLst>
              <a:ext uri="{FF2B5EF4-FFF2-40B4-BE49-F238E27FC236}">
                <a16:creationId xmlns:a16="http://schemas.microsoft.com/office/drawing/2014/main" id="{2DB302C6-7099-4C74-A2A2-92F0220CDF5F}"/>
              </a:ext>
            </a:extLst>
          </p:cNvPr>
          <p:cNvSpPr/>
          <p:nvPr/>
        </p:nvSpPr>
        <p:spPr>
          <a:xfrm>
            <a:off x="1316148" y="2052771"/>
            <a:ext cx="340158" cy="461665"/>
          </a:xfrm>
          <a:prstGeom prst="rect">
            <a:avLst/>
          </a:prstGeom>
        </p:spPr>
        <p:txBody>
          <a:bodyPr wrap="none">
            <a:spAutoFit/>
          </a:bodyPr>
          <a:lstStyle/>
          <a:p>
            <a:r>
              <a:rPr lang="en-US" altLang="ko-KR" sz="2400" b="1" dirty="0">
                <a:solidFill>
                  <a:schemeClr val="bg1"/>
                </a:solidFill>
                <a:cs typeface="Arial" pitchFamily="34" charset="0"/>
              </a:rPr>
              <a:t>1</a:t>
            </a:r>
            <a:endParaRPr lang="ko-KR" altLang="en-US" sz="2400" dirty="0">
              <a:cs typeface="Arial" pitchFamily="34" charset="0"/>
            </a:endParaRPr>
          </a:p>
        </p:txBody>
      </p:sp>
      <p:grpSp>
        <p:nvGrpSpPr>
          <p:cNvPr id="40" name="Group 39">
            <a:extLst>
              <a:ext uri="{FF2B5EF4-FFF2-40B4-BE49-F238E27FC236}">
                <a16:creationId xmlns:a16="http://schemas.microsoft.com/office/drawing/2014/main" id="{3B22E758-CE8D-4478-8696-8F48C2430AC4}"/>
              </a:ext>
            </a:extLst>
          </p:cNvPr>
          <p:cNvGrpSpPr/>
          <p:nvPr/>
        </p:nvGrpSpPr>
        <p:grpSpPr>
          <a:xfrm>
            <a:off x="3181040" y="1679026"/>
            <a:ext cx="4718380" cy="1052580"/>
            <a:chOff x="3017860" y="4283314"/>
            <a:chExt cx="2531875" cy="1052580"/>
          </a:xfrm>
        </p:grpSpPr>
        <p:sp>
          <p:nvSpPr>
            <p:cNvPr id="41" name="TextBox 40">
              <a:extLst>
                <a:ext uri="{FF2B5EF4-FFF2-40B4-BE49-F238E27FC236}">
                  <a16:creationId xmlns:a16="http://schemas.microsoft.com/office/drawing/2014/main" id="{05699A36-4D24-4C12-918E-DBC4C9FC12F1}"/>
                </a:ext>
              </a:extLst>
            </p:cNvPr>
            <p:cNvSpPr txBox="1"/>
            <p:nvPr/>
          </p:nvSpPr>
          <p:spPr>
            <a:xfrm>
              <a:off x="3021855" y="4504897"/>
              <a:ext cx="2526523" cy="83099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Select the region where most of your end users are located. It ensures the best user experience. For example, if most of your end users are located in South America, in this case, selecting the Sao Paulo region will be better than the Singapore region.  </a:t>
              </a:r>
              <a:endParaRPr lang="ko-KR" altLang="en-US" sz="1200" dirty="0">
                <a:solidFill>
                  <a:schemeClr val="tx1">
                    <a:lumMod val="65000"/>
                    <a:lumOff val="35000"/>
                  </a:schemeClr>
                </a:solidFill>
                <a:cs typeface="Arial" pitchFamily="34" charset="0"/>
              </a:endParaRPr>
            </a:p>
          </p:txBody>
        </p:sp>
        <p:sp>
          <p:nvSpPr>
            <p:cNvPr id="42" name="TextBox 41">
              <a:extLst>
                <a:ext uri="{FF2B5EF4-FFF2-40B4-BE49-F238E27FC236}">
                  <a16:creationId xmlns:a16="http://schemas.microsoft.com/office/drawing/2014/main" id="{213F26ED-ACD1-45F1-B9AF-C0BBD5904A20}"/>
                </a:ext>
              </a:extLst>
            </p:cNvPr>
            <p:cNvSpPr txBox="1"/>
            <p:nvPr/>
          </p:nvSpPr>
          <p:spPr>
            <a:xfrm>
              <a:off x="3017860" y="4283314"/>
              <a:ext cx="2531875" cy="307777"/>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Proximity to Customers</a:t>
              </a:r>
              <a:endParaRPr lang="ko-KR" altLang="en-US" sz="1400" b="1" dirty="0">
                <a:solidFill>
                  <a:schemeClr val="tx1">
                    <a:lumMod val="75000"/>
                    <a:lumOff val="25000"/>
                  </a:schemeClr>
                </a:solidFill>
                <a:cs typeface="Arial" pitchFamily="34" charset="0"/>
              </a:endParaRPr>
            </a:p>
          </p:txBody>
        </p:sp>
      </p:grpSp>
      <p:grpSp>
        <p:nvGrpSpPr>
          <p:cNvPr id="43" name="Group 42">
            <a:extLst>
              <a:ext uri="{FF2B5EF4-FFF2-40B4-BE49-F238E27FC236}">
                <a16:creationId xmlns:a16="http://schemas.microsoft.com/office/drawing/2014/main" id="{312601C7-E461-4948-AE34-A6033C48CB3E}"/>
              </a:ext>
            </a:extLst>
          </p:cNvPr>
          <p:cNvGrpSpPr/>
          <p:nvPr/>
        </p:nvGrpSpPr>
        <p:grpSpPr>
          <a:xfrm>
            <a:off x="3157872" y="3915302"/>
            <a:ext cx="2155753" cy="1100913"/>
            <a:chOff x="474139" y="1335959"/>
            <a:chExt cx="2421974" cy="1236868"/>
          </a:xfrm>
        </p:grpSpPr>
        <p:sp>
          <p:nvSpPr>
            <p:cNvPr id="44" name="Rectangle 43">
              <a:extLst>
                <a:ext uri="{FF2B5EF4-FFF2-40B4-BE49-F238E27FC236}">
                  <a16:creationId xmlns:a16="http://schemas.microsoft.com/office/drawing/2014/main" id="{DC029145-2637-4F23-B22F-BEC79534764C}"/>
                </a:ext>
              </a:extLst>
            </p:cNvPr>
            <p:cNvSpPr/>
            <p:nvPr/>
          </p:nvSpPr>
          <p:spPr>
            <a:xfrm rot="16200000">
              <a:off x="1744049" y="1378392"/>
              <a:ext cx="1152128" cy="11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5" name="Isosceles Triangle 1">
              <a:extLst>
                <a:ext uri="{FF2B5EF4-FFF2-40B4-BE49-F238E27FC236}">
                  <a16:creationId xmlns:a16="http://schemas.microsoft.com/office/drawing/2014/main" id="{6F9C3FD7-5BFD-40FF-AB69-1093A166F38E}"/>
                </a:ext>
              </a:extLst>
            </p:cNvPr>
            <p:cNvSpPr/>
            <p:nvPr/>
          </p:nvSpPr>
          <p:spPr>
            <a:xfrm rot="5400000">
              <a:off x="639556" y="1170542"/>
              <a:ext cx="1236868" cy="1567701"/>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chemeClr val="accent2"/>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46" name="Oval 45">
            <a:extLst>
              <a:ext uri="{FF2B5EF4-FFF2-40B4-BE49-F238E27FC236}">
                <a16:creationId xmlns:a16="http://schemas.microsoft.com/office/drawing/2014/main" id="{CEC895A2-6575-49B7-8740-4ACD02B0EE42}"/>
              </a:ext>
            </a:extLst>
          </p:cNvPr>
          <p:cNvSpPr/>
          <p:nvPr/>
        </p:nvSpPr>
        <p:spPr>
          <a:xfrm>
            <a:off x="3415960" y="4172307"/>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Rectangle 46">
            <a:extLst>
              <a:ext uri="{FF2B5EF4-FFF2-40B4-BE49-F238E27FC236}">
                <a16:creationId xmlns:a16="http://schemas.microsoft.com/office/drawing/2014/main" id="{A60D2806-3B8C-4768-B9B0-1D66E6D7150A}"/>
              </a:ext>
            </a:extLst>
          </p:cNvPr>
          <p:cNvSpPr/>
          <p:nvPr/>
        </p:nvSpPr>
        <p:spPr>
          <a:xfrm>
            <a:off x="3536777" y="4234926"/>
            <a:ext cx="340158" cy="461665"/>
          </a:xfrm>
          <a:prstGeom prst="rect">
            <a:avLst/>
          </a:prstGeom>
        </p:spPr>
        <p:txBody>
          <a:bodyPr wrap="none">
            <a:spAutoFit/>
          </a:bodyPr>
          <a:lstStyle/>
          <a:p>
            <a:r>
              <a:rPr lang="en-US" altLang="ko-KR" sz="2400" b="1" dirty="0">
                <a:solidFill>
                  <a:schemeClr val="bg1"/>
                </a:solidFill>
                <a:cs typeface="Arial" pitchFamily="34" charset="0"/>
              </a:rPr>
              <a:t>3</a:t>
            </a:r>
            <a:endParaRPr lang="ko-KR" altLang="en-US" sz="2400" dirty="0">
              <a:cs typeface="Arial" pitchFamily="34" charset="0"/>
            </a:endParaRPr>
          </a:p>
        </p:txBody>
      </p:sp>
      <p:grpSp>
        <p:nvGrpSpPr>
          <p:cNvPr id="48" name="Group 47">
            <a:extLst>
              <a:ext uri="{FF2B5EF4-FFF2-40B4-BE49-F238E27FC236}">
                <a16:creationId xmlns:a16="http://schemas.microsoft.com/office/drawing/2014/main" id="{3E989C96-1349-4B3C-8817-9EF28C1C2C4E}"/>
              </a:ext>
            </a:extLst>
          </p:cNvPr>
          <p:cNvGrpSpPr/>
          <p:nvPr/>
        </p:nvGrpSpPr>
        <p:grpSpPr>
          <a:xfrm>
            <a:off x="5509005" y="3919980"/>
            <a:ext cx="4718380" cy="901257"/>
            <a:chOff x="3017860" y="4283314"/>
            <a:chExt cx="2531875" cy="783376"/>
          </a:xfrm>
        </p:grpSpPr>
        <p:sp>
          <p:nvSpPr>
            <p:cNvPr id="49" name="TextBox 48">
              <a:extLst>
                <a:ext uri="{FF2B5EF4-FFF2-40B4-BE49-F238E27FC236}">
                  <a16:creationId xmlns:a16="http://schemas.microsoft.com/office/drawing/2014/main" id="{A2477FCA-3846-49CB-8F65-B52B57E8B1C5}"/>
                </a:ext>
              </a:extLst>
            </p:cNvPr>
            <p:cNvSpPr txBox="1"/>
            <p:nvPr/>
          </p:nvSpPr>
          <p:spPr>
            <a:xfrm>
              <a:off x="3021855" y="4504897"/>
              <a:ext cx="2526523" cy="561793"/>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While most of the popular AWS services are available in all regions, not all AWS services are available in all regions. In deciding on a region, consider your current and future business needs.  </a:t>
              </a:r>
              <a:endParaRPr lang="ko-KR" altLang="en-US" sz="1200" dirty="0">
                <a:solidFill>
                  <a:schemeClr val="tx1">
                    <a:lumMod val="65000"/>
                    <a:lumOff val="35000"/>
                  </a:schemeClr>
                </a:solidFill>
                <a:cs typeface="Arial" pitchFamily="34" charset="0"/>
              </a:endParaRPr>
            </a:p>
          </p:txBody>
        </p:sp>
        <p:sp>
          <p:nvSpPr>
            <p:cNvPr id="50" name="TextBox 49">
              <a:extLst>
                <a:ext uri="{FF2B5EF4-FFF2-40B4-BE49-F238E27FC236}">
                  <a16:creationId xmlns:a16="http://schemas.microsoft.com/office/drawing/2014/main" id="{ED653143-26EF-4E8B-8EF0-8C9A26B1D5CE}"/>
                </a:ext>
              </a:extLst>
            </p:cNvPr>
            <p:cNvSpPr txBox="1"/>
            <p:nvPr/>
          </p:nvSpPr>
          <p:spPr>
            <a:xfrm>
              <a:off x="3017860" y="4283314"/>
              <a:ext cx="253187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Service availability </a:t>
              </a:r>
              <a:endParaRPr lang="ko-KR" altLang="en-US" sz="1400" b="1" dirty="0">
                <a:solidFill>
                  <a:schemeClr val="tx1">
                    <a:lumMod val="75000"/>
                    <a:lumOff val="25000"/>
                  </a:schemeClr>
                </a:solidFill>
                <a:cs typeface="Arial" pitchFamily="34" charset="0"/>
              </a:endParaRPr>
            </a:p>
          </p:txBody>
        </p:sp>
      </p:grpSp>
      <p:grpSp>
        <p:nvGrpSpPr>
          <p:cNvPr id="51" name="Group 50">
            <a:extLst>
              <a:ext uri="{FF2B5EF4-FFF2-40B4-BE49-F238E27FC236}">
                <a16:creationId xmlns:a16="http://schemas.microsoft.com/office/drawing/2014/main" id="{959BA264-2A77-4984-9807-CA4EE7FC6501}"/>
              </a:ext>
            </a:extLst>
          </p:cNvPr>
          <p:cNvGrpSpPr/>
          <p:nvPr/>
        </p:nvGrpSpPr>
        <p:grpSpPr>
          <a:xfrm>
            <a:off x="2050144" y="2832699"/>
            <a:ext cx="2155752" cy="1100913"/>
            <a:chOff x="1744111" y="2572826"/>
            <a:chExt cx="2421972" cy="1236868"/>
          </a:xfrm>
        </p:grpSpPr>
        <p:sp>
          <p:nvSpPr>
            <p:cNvPr id="52" name="Rectangle 51">
              <a:extLst>
                <a:ext uri="{FF2B5EF4-FFF2-40B4-BE49-F238E27FC236}">
                  <a16:creationId xmlns:a16="http://schemas.microsoft.com/office/drawing/2014/main" id="{75FA1B80-F852-40DB-AFB7-57E5232F15A0}"/>
                </a:ext>
              </a:extLst>
            </p:cNvPr>
            <p:cNvSpPr/>
            <p:nvPr/>
          </p:nvSpPr>
          <p:spPr>
            <a:xfrm rot="16200000">
              <a:off x="3014019" y="2615261"/>
              <a:ext cx="1152128" cy="11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Isosceles Triangle 1">
              <a:extLst>
                <a:ext uri="{FF2B5EF4-FFF2-40B4-BE49-F238E27FC236}">
                  <a16:creationId xmlns:a16="http://schemas.microsoft.com/office/drawing/2014/main" id="{17166483-8531-439B-8A8A-D920680FEFC4}"/>
                </a:ext>
              </a:extLst>
            </p:cNvPr>
            <p:cNvSpPr/>
            <p:nvPr/>
          </p:nvSpPr>
          <p:spPr>
            <a:xfrm rot="5400000">
              <a:off x="1909527" y="2407410"/>
              <a:ext cx="1236868" cy="1567700"/>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chemeClr val="bg1">
                <a:lumMod val="75000"/>
              </a:schemeClr>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4" name="Oval 53">
            <a:extLst>
              <a:ext uri="{FF2B5EF4-FFF2-40B4-BE49-F238E27FC236}">
                <a16:creationId xmlns:a16="http://schemas.microsoft.com/office/drawing/2014/main" id="{6B0D524E-9B98-4D0C-866B-EAD3A152940B}"/>
              </a:ext>
            </a:extLst>
          </p:cNvPr>
          <p:cNvSpPr/>
          <p:nvPr/>
        </p:nvSpPr>
        <p:spPr>
          <a:xfrm>
            <a:off x="2320547" y="3089704"/>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Rectangle 54">
            <a:extLst>
              <a:ext uri="{FF2B5EF4-FFF2-40B4-BE49-F238E27FC236}">
                <a16:creationId xmlns:a16="http://schemas.microsoft.com/office/drawing/2014/main" id="{89E1DC37-5AF0-4B8C-BF6C-7D2168903C41}"/>
              </a:ext>
            </a:extLst>
          </p:cNvPr>
          <p:cNvSpPr/>
          <p:nvPr/>
        </p:nvSpPr>
        <p:spPr>
          <a:xfrm>
            <a:off x="2435903" y="3152323"/>
            <a:ext cx="340158" cy="461665"/>
          </a:xfrm>
          <a:prstGeom prst="rect">
            <a:avLst/>
          </a:prstGeom>
        </p:spPr>
        <p:txBody>
          <a:bodyPr wrap="none">
            <a:spAutoFit/>
          </a:bodyPr>
          <a:lstStyle/>
          <a:p>
            <a:r>
              <a:rPr lang="en-US" altLang="ko-KR" sz="2400" b="1" dirty="0">
                <a:solidFill>
                  <a:schemeClr val="bg1"/>
                </a:solidFill>
                <a:cs typeface="Arial" pitchFamily="34" charset="0"/>
              </a:rPr>
              <a:t>2</a:t>
            </a:r>
            <a:endParaRPr lang="ko-KR" altLang="en-US" sz="2400" dirty="0">
              <a:cs typeface="Arial" pitchFamily="34" charset="0"/>
            </a:endParaRPr>
          </a:p>
        </p:txBody>
      </p:sp>
      <p:grpSp>
        <p:nvGrpSpPr>
          <p:cNvPr id="56" name="Group 55">
            <a:extLst>
              <a:ext uri="{FF2B5EF4-FFF2-40B4-BE49-F238E27FC236}">
                <a16:creationId xmlns:a16="http://schemas.microsoft.com/office/drawing/2014/main" id="{0D16A1A6-C483-4242-9F41-B3D57052CB91}"/>
              </a:ext>
            </a:extLst>
          </p:cNvPr>
          <p:cNvGrpSpPr/>
          <p:nvPr/>
        </p:nvGrpSpPr>
        <p:grpSpPr>
          <a:xfrm>
            <a:off x="4319564" y="2870447"/>
            <a:ext cx="4858380" cy="897939"/>
            <a:chOff x="3017860" y="4283314"/>
            <a:chExt cx="2531875" cy="790786"/>
          </a:xfrm>
        </p:grpSpPr>
        <p:sp>
          <p:nvSpPr>
            <p:cNvPr id="57" name="TextBox 56">
              <a:extLst>
                <a:ext uri="{FF2B5EF4-FFF2-40B4-BE49-F238E27FC236}">
                  <a16:creationId xmlns:a16="http://schemas.microsoft.com/office/drawing/2014/main" id="{A8D7E39D-52CB-4C35-9F1A-8294C4993367}"/>
                </a:ext>
              </a:extLst>
            </p:cNvPr>
            <p:cNvSpPr txBox="1"/>
            <p:nvPr/>
          </p:nvSpPr>
          <p:spPr>
            <a:xfrm>
              <a:off x="3021855" y="4504897"/>
              <a:ext cx="2526523" cy="569203"/>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You may have data compliance requirements where your data needs to reside in a certain country or replicated to a specific country for disaster recovery. </a:t>
              </a:r>
              <a:r>
                <a:rPr lang="en-US" altLang="ko-KR" sz="1200" dirty="0">
                  <a:solidFill>
                    <a:schemeClr val="tx1">
                      <a:lumMod val="50000"/>
                      <a:lumOff val="50000"/>
                    </a:schemeClr>
                  </a:solidFill>
                  <a:cs typeface="Arial" pitchFamily="34" charset="0"/>
                </a:rPr>
                <a:t> </a:t>
              </a:r>
              <a:endParaRPr lang="ko-KR" altLang="en-US" sz="1200" dirty="0">
                <a:solidFill>
                  <a:schemeClr val="tx1">
                    <a:lumMod val="50000"/>
                    <a:lumOff val="50000"/>
                  </a:schemeClr>
                </a:solidFill>
                <a:cs typeface="Arial" pitchFamily="34" charset="0"/>
              </a:endParaRPr>
            </a:p>
          </p:txBody>
        </p:sp>
        <p:sp>
          <p:nvSpPr>
            <p:cNvPr id="58" name="TextBox 57">
              <a:extLst>
                <a:ext uri="{FF2B5EF4-FFF2-40B4-BE49-F238E27FC236}">
                  <a16:creationId xmlns:a16="http://schemas.microsoft.com/office/drawing/2014/main" id="{804549C8-A07C-47E7-8854-3310F67AF5D7}"/>
                </a:ext>
              </a:extLst>
            </p:cNvPr>
            <p:cNvSpPr txBox="1"/>
            <p:nvPr/>
          </p:nvSpPr>
          <p:spPr>
            <a:xfrm>
              <a:off x="3017860" y="4283314"/>
              <a:ext cx="253187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Compliance</a:t>
              </a:r>
              <a:endParaRPr lang="ko-KR" altLang="en-US" sz="1200" b="1" dirty="0">
                <a:solidFill>
                  <a:schemeClr val="tx1">
                    <a:lumMod val="75000"/>
                    <a:lumOff val="25000"/>
                  </a:schemeClr>
                </a:solidFill>
                <a:cs typeface="Arial" pitchFamily="34" charset="0"/>
              </a:endParaRPr>
            </a:p>
          </p:txBody>
        </p:sp>
      </p:grpSp>
      <p:grpSp>
        <p:nvGrpSpPr>
          <p:cNvPr id="59" name="Group 58">
            <a:extLst>
              <a:ext uri="{FF2B5EF4-FFF2-40B4-BE49-F238E27FC236}">
                <a16:creationId xmlns:a16="http://schemas.microsoft.com/office/drawing/2014/main" id="{AC005778-5A13-4432-84D0-D6EB0A02F171}"/>
              </a:ext>
            </a:extLst>
          </p:cNvPr>
          <p:cNvGrpSpPr/>
          <p:nvPr/>
        </p:nvGrpSpPr>
        <p:grpSpPr>
          <a:xfrm>
            <a:off x="4265598" y="4997904"/>
            <a:ext cx="2155752" cy="1100913"/>
            <a:chOff x="1744111" y="2572826"/>
            <a:chExt cx="2421972" cy="1236868"/>
          </a:xfrm>
        </p:grpSpPr>
        <p:sp>
          <p:nvSpPr>
            <p:cNvPr id="60" name="Rectangle 59">
              <a:extLst>
                <a:ext uri="{FF2B5EF4-FFF2-40B4-BE49-F238E27FC236}">
                  <a16:creationId xmlns:a16="http://schemas.microsoft.com/office/drawing/2014/main" id="{903F2B4C-2291-4064-B29B-C243E9F4C843}"/>
                </a:ext>
              </a:extLst>
            </p:cNvPr>
            <p:cNvSpPr/>
            <p:nvPr/>
          </p:nvSpPr>
          <p:spPr>
            <a:xfrm rot="16200000">
              <a:off x="3014019" y="2615261"/>
              <a:ext cx="1152128" cy="11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Isosceles Triangle 1">
              <a:extLst>
                <a:ext uri="{FF2B5EF4-FFF2-40B4-BE49-F238E27FC236}">
                  <a16:creationId xmlns:a16="http://schemas.microsoft.com/office/drawing/2014/main" id="{171A2ACC-C0DC-47D6-BBB0-8996B8C53014}"/>
                </a:ext>
              </a:extLst>
            </p:cNvPr>
            <p:cNvSpPr/>
            <p:nvPr/>
          </p:nvSpPr>
          <p:spPr>
            <a:xfrm rot="5400000">
              <a:off x="1909527" y="2407410"/>
              <a:ext cx="1236868" cy="1567700"/>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chemeClr val="bg1">
                <a:lumMod val="75000"/>
              </a:schemeClr>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2" name="Oval 61">
            <a:extLst>
              <a:ext uri="{FF2B5EF4-FFF2-40B4-BE49-F238E27FC236}">
                <a16:creationId xmlns:a16="http://schemas.microsoft.com/office/drawing/2014/main" id="{E8307360-5A52-488A-AA47-21E2E383040E}"/>
              </a:ext>
            </a:extLst>
          </p:cNvPr>
          <p:cNvSpPr/>
          <p:nvPr/>
        </p:nvSpPr>
        <p:spPr>
          <a:xfrm>
            <a:off x="4544727" y="5254909"/>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Rectangle 62">
            <a:extLst>
              <a:ext uri="{FF2B5EF4-FFF2-40B4-BE49-F238E27FC236}">
                <a16:creationId xmlns:a16="http://schemas.microsoft.com/office/drawing/2014/main" id="{82325386-C5A6-4050-B93E-F5E49DD65ECB}"/>
              </a:ext>
            </a:extLst>
          </p:cNvPr>
          <p:cNvSpPr/>
          <p:nvPr/>
        </p:nvSpPr>
        <p:spPr>
          <a:xfrm>
            <a:off x="4668304" y="5317528"/>
            <a:ext cx="340158" cy="461665"/>
          </a:xfrm>
          <a:prstGeom prst="rect">
            <a:avLst/>
          </a:prstGeom>
        </p:spPr>
        <p:txBody>
          <a:bodyPr wrap="none">
            <a:spAutoFit/>
          </a:bodyPr>
          <a:lstStyle/>
          <a:p>
            <a:r>
              <a:rPr lang="en-US" altLang="ko-KR" sz="2400" b="1" dirty="0">
                <a:solidFill>
                  <a:schemeClr val="bg1"/>
                </a:solidFill>
                <a:cs typeface="Arial" pitchFamily="34" charset="0"/>
              </a:rPr>
              <a:t>4</a:t>
            </a:r>
            <a:endParaRPr lang="ko-KR" altLang="en-US" sz="2400" dirty="0">
              <a:cs typeface="Arial" pitchFamily="34" charset="0"/>
            </a:endParaRPr>
          </a:p>
        </p:txBody>
      </p:sp>
      <p:grpSp>
        <p:nvGrpSpPr>
          <p:cNvPr id="64" name="Group 63">
            <a:extLst>
              <a:ext uri="{FF2B5EF4-FFF2-40B4-BE49-F238E27FC236}">
                <a16:creationId xmlns:a16="http://schemas.microsoft.com/office/drawing/2014/main" id="{DD5EFB95-DF33-4670-8A94-F460C960264D}"/>
              </a:ext>
            </a:extLst>
          </p:cNvPr>
          <p:cNvGrpSpPr/>
          <p:nvPr/>
        </p:nvGrpSpPr>
        <p:grpSpPr>
          <a:xfrm>
            <a:off x="6587048" y="5061563"/>
            <a:ext cx="4826278" cy="785824"/>
            <a:chOff x="3017860" y="4283314"/>
            <a:chExt cx="2295676" cy="537160"/>
          </a:xfrm>
        </p:grpSpPr>
        <p:sp>
          <p:nvSpPr>
            <p:cNvPr id="65" name="TextBox 64">
              <a:extLst>
                <a:ext uri="{FF2B5EF4-FFF2-40B4-BE49-F238E27FC236}">
                  <a16:creationId xmlns:a16="http://schemas.microsoft.com/office/drawing/2014/main" id="{D64A9AFC-AE4E-4897-8B49-66325912CBBA}"/>
                </a:ext>
              </a:extLst>
            </p:cNvPr>
            <p:cNvSpPr txBox="1"/>
            <p:nvPr/>
          </p:nvSpPr>
          <p:spPr>
            <a:xfrm>
              <a:off x="3021855" y="4504897"/>
              <a:ext cx="2290823" cy="31557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Price across regions varies due to different regulations in each country, capital, and operational expenses such as the cost of </a:t>
              </a:r>
              <a:r>
                <a:rPr lang="en-US" altLang="ko-KR" sz="1200" dirty="0" smtClean="0">
                  <a:solidFill>
                    <a:schemeClr val="tx1">
                      <a:lumMod val="65000"/>
                      <a:lumOff val="35000"/>
                    </a:schemeClr>
                  </a:solidFill>
                  <a:cs typeface="Arial" pitchFamily="34" charset="0"/>
                </a:rPr>
                <a:t>electricity</a:t>
              </a:r>
              <a:endParaRPr lang="ko-KR" altLang="en-US" sz="1200" dirty="0">
                <a:solidFill>
                  <a:schemeClr val="tx1">
                    <a:lumMod val="65000"/>
                    <a:lumOff val="35000"/>
                  </a:schemeClr>
                </a:solidFill>
                <a:cs typeface="Arial" pitchFamily="34" charset="0"/>
              </a:endParaRPr>
            </a:p>
          </p:txBody>
        </p:sp>
        <p:sp>
          <p:nvSpPr>
            <p:cNvPr id="66" name="TextBox 65">
              <a:extLst>
                <a:ext uri="{FF2B5EF4-FFF2-40B4-BE49-F238E27FC236}">
                  <a16:creationId xmlns:a16="http://schemas.microsoft.com/office/drawing/2014/main" id="{717B8335-0C9C-4DBE-BE6E-E47F7D596505}"/>
                </a:ext>
              </a:extLst>
            </p:cNvPr>
            <p:cNvSpPr txBox="1"/>
            <p:nvPr/>
          </p:nvSpPr>
          <p:spPr>
            <a:xfrm>
              <a:off x="3017860" y="4283314"/>
              <a:ext cx="2295676" cy="307777"/>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Cost</a:t>
              </a:r>
              <a:endParaRPr lang="ko-KR" altLang="en-US" sz="1200" b="1" dirty="0">
                <a:solidFill>
                  <a:schemeClr val="tx1">
                    <a:lumMod val="75000"/>
                    <a:lumOff val="25000"/>
                  </a:schemeClr>
                </a:solidFill>
                <a:cs typeface="Arial" pitchFamily="34" charset="0"/>
              </a:endParaRPr>
            </a:p>
          </p:txBody>
        </p:sp>
      </p:grpSp>
      <p:sp>
        <p:nvSpPr>
          <p:cNvPr id="67" name="Parallelogram 30">
            <a:extLst>
              <a:ext uri="{FF2B5EF4-FFF2-40B4-BE49-F238E27FC236}">
                <a16:creationId xmlns:a16="http://schemas.microsoft.com/office/drawing/2014/main" id="{58979F22-492E-4BCE-BF93-BDEF5FAF25D8}"/>
              </a:ext>
            </a:extLst>
          </p:cNvPr>
          <p:cNvSpPr/>
          <p:nvPr/>
        </p:nvSpPr>
        <p:spPr>
          <a:xfrm flipH="1">
            <a:off x="5906641" y="5426638"/>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8" name="Rectangle 130">
            <a:extLst>
              <a:ext uri="{FF2B5EF4-FFF2-40B4-BE49-F238E27FC236}">
                <a16:creationId xmlns:a16="http://schemas.microsoft.com/office/drawing/2014/main" id="{11817F9B-9E6C-4CCA-8E81-A309B9777D37}"/>
              </a:ext>
            </a:extLst>
          </p:cNvPr>
          <p:cNvSpPr/>
          <p:nvPr/>
        </p:nvSpPr>
        <p:spPr>
          <a:xfrm>
            <a:off x="3672328" y="3241521"/>
            <a:ext cx="351990" cy="353588"/>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69" name="Freeform 18">
            <a:extLst>
              <a:ext uri="{FF2B5EF4-FFF2-40B4-BE49-F238E27FC236}">
                <a16:creationId xmlns:a16="http://schemas.microsoft.com/office/drawing/2014/main" id="{2A28788B-FE85-4066-83DF-A6B0E3F51231}"/>
              </a:ext>
            </a:extLst>
          </p:cNvPr>
          <p:cNvSpPr/>
          <p:nvPr/>
        </p:nvSpPr>
        <p:spPr>
          <a:xfrm>
            <a:off x="4729682" y="4243540"/>
            <a:ext cx="427438" cy="344974"/>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0" name="Round Same Side Corner Rectangle 11">
            <a:extLst>
              <a:ext uri="{FF2B5EF4-FFF2-40B4-BE49-F238E27FC236}">
                <a16:creationId xmlns:a16="http://schemas.microsoft.com/office/drawing/2014/main" id="{61486775-2C3A-4831-B97D-413631422112}"/>
              </a:ext>
            </a:extLst>
          </p:cNvPr>
          <p:cNvSpPr>
            <a:spLocks noChangeAspect="1"/>
          </p:cNvSpPr>
          <p:nvPr/>
        </p:nvSpPr>
        <p:spPr>
          <a:xfrm rot="9900000">
            <a:off x="2548779" y="214639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1" name="TextBox 70">
            <a:extLst>
              <a:ext uri="{FF2B5EF4-FFF2-40B4-BE49-F238E27FC236}">
                <a16:creationId xmlns:a16="http://schemas.microsoft.com/office/drawing/2014/main" id="{948A2979-A456-4286-B8FC-8FF4C0C58EFD}"/>
              </a:ext>
            </a:extLst>
          </p:cNvPr>
          <p:cNvSpPr txBox="1"/>
          <p:nvPr/>
        </p:nvSpPr>
        <p:spPr>
          <a:xfrm>
            <a:off x="2069761" y="470232"/>
            <a:ext cx="6672648" cy="646331"/>
          </a:xfrm>
          <a:prstGeom prst="rect">
            <a:avLst/>
          </a:prstGeom>
          <a:noFill/>
        </p:spPr>
        <p:txBody>
          <a:bodyPr wrap="square" rtlCol="0" anchor="ctr">
            <a:spAutoFit/>
          </a:bodyPr>
          <a:lstStyle/>
          <a:p>
            <a:r>
              <a:rPr lang="en-US" sz="3600" dirty="0" smtClean="0">
                <a:solidFill>
                  <a:srgbClr val="20428F"/>
                </a:solidFill>
              </a:rPr>
              <a:t>Selecting AWS Region</a:t>
            </a:r>
            <a:endParaRPr lang="en-US" sz="3600" dirty="0">
              <a:solidFill>
                <a:srgbClr val="20428F"/>
              </a:solidFill>
            </a:endParaRPr>
          </a:p>
        </p:txBody>
      </p:sp>
      <p:sp>
        <p:nvSpPr>
          <p:cNvPr id="73" name="Freeform: Shape 5">
            <a:extLst>
              <a:ext uri="{FF2B5EF4-FFF2-40B4-BE49-F238E27FC236}">
                <a16:creationId xmlns:a16="http://schemas.microsoft.com/office/drawing/2014/main" id="{6E2E9094-67D8-4A7C-B3AF-095F1FFF635E}"/>
              </a:ext>
            </a:extLst>
          </p:cNvPr>
          <p:cNvSpPr/>
          <p:nvPr/>
        </p:nvSpPr>
        <p:spPr>
          <a:xfrm flipH="1">
            <a:off x="1779215" y="118833"/>
            <a:ext cx="731693" cy="1411387"/>
          </a:xfrm>
          <a:custGeom>
            <a:avLst/>
            <a:gdLst>
              <a:gd name="connsiteX0" fmla="*/ 0 w 1528549"/>
              <a:gd name="connsiteY0" fmla="*/ 0 h 2756848"/>
              <a:gd name="connsiteX1" fmla="*/ 1528549 w 1528549"/>
              <a:gd name="connsiteY1" fmla="*/ 0 h 2756848"/>
              <a:gd name="connsiteX2" fmla="*/ 1528549 w 1528549"/>
              <a:gd name="connsiteY2" fmla="*/ 2756848 h 2756848"/>
              <a:gd name="connsiteX3" fmla="*/ 0 w 1528549"/>
              <a:gd name="connsiteY3" fmla="*/ 2756848 h 2756848"/>
              <a:gd name="connsiteX4" fmla="*/ 0 w 1528549"/>
              <a:gd name="connsiteY4" fmla="*/ 2265528 h 2756848"/>
              <a:gd name="connsiteX5" fmla="*/ 191069 w 1528549"/>
              <a:gd name="connsiteY5" fmla="*/ 2265528 h 2756848"/>
              <a:gd name="connsiteX6" fmla="*/ 191069 w 1528549"/>
              <a:gd name="connsiteY6" fmla="*/ 2565779 h 2756848"/>
              <a:gd name="connsiteX7" fmla="*/ 1337480 w 1528549"/>
              <a:gd name="connsiteY7" fmla="*/ 2565779 h 2756848"/>
              <a:gd name="connsiteX8" fmla="*/ 1337480 w 1528549"/>
              <a:gd name="connsiteY8" fmla="*/ 191069 h 2756848"/>
              <a:gd name="connsiteX9" fmla="*/ 191069 w 1528549"/>
              <a:gd name="connsiteY9" fmla="*/ 191069 h 2756848"/>
              <a:gd name="connsiteX10" fmla="*/ 191069 w 1528549"/>
              <a:gd name="connsiteY10" fmla="*/ 460776 h 2756848"/>
              <a:gd name="connsiteX11" fmla="*/ 0 w 1528549"/>
              <a:gd name="connsiteY11" fmla="*/ 460776 h 27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8549" h="2756848">
                <a:moveTo>
                  <a:pt x="0" y="0"/>
                </a:moveTo>
                <a:lnTo>
                  <a:pt x="1528549" y="0"/>
                </a:lnTo>
                <a:lnTo>
                  <a:pt x="1528549" y="2756848"/>
                </a:lnTo>
                <a:lnTo>
                  <a:pt x="0" y="2756848"/>
                </a:lnTo>
                <a:lnTo>
                  <a:pt x="0" y="2265528"/>
                </a:lnTo>
                <a:lnTo>
                  <a:pt x="191069" y="2265528"/>
                </a:lnTo>
                <a:lnTo>
                  <a:pt x="191069" y="2565779"/>
                </a:lnTo>
                <a:lnTo>
                  <a:pt x="1337480" y="2565779"/>
                </a:lnTo>
                <a:lnTo>
                  <a:pt x="1337480" y="191069"/>
                </a:lnTo>
                <a:lnTo>
                  <a:pt x="191069" y="191069"/>
                </a:lnTo>
                <a:lnTo>
                  <a:pt x="191069" y="460776"/>
                </a:lnTo>
                <a:lnTo>
                  <a:pt x="0" y="4607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6" name="Rectangle 75"/>
          <p:cNvSpPr/>
          <p:nvPr/>
        </p:nvSpPr>
        <p:spPr>
          <a:xfrm rot="16200000">
            <a:off x="10295793" y="1621250"/>
            <a:ext cx="3387273" cy="276999"/>
          </a:xfrm>
          <a:prstGeom prst="rect">
            <a:avLst/>
          </a:prstGeom>
        </p:spPr>
        <p:txBody>
          <a:bodyPr wrap="none">
            <a:spAutoFit/>
          </a:bodyPr>
          <a:lstStyle/>
          <a:p>
            <a:pPr algn="r"/>
            <a:r>
              <a:rPr lang="en-US" altLang="ko-KR" sz="1200" dirty="0">
                <a:solidFill>
                  <a:srgbClr val="20428F"/>
                </a:solidFill>
                <a:latin typeface="Calibri" panose="020F0502020204030204" pitchFamily="34" charset="0"/>
                <a:cs typeface="Calibri" panose="020F0502020204030204" pitchFamily="34" charset="0"/>
              </a:rPr>
              <a:t>CO-CREATION | COLLABORATION | COORDINATION</a:t>
            </a:r>
            <a:endParaRPr lang="ko-KR" altLang="en-US" sz="1200" dirty="0">
              <a:solidFill>
                <a:srgbClr val="20428F"/>
              </a:solidFill>
              <a:latin typeface="Calibri" panose="020F0502020204030204" pitchFamily="34" charset="0"/>
              <a:cs typeface="Calibri" panose="020F0502020204030204" pitchFamily="34" charset="0"/>
            </a:endParaRPr>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9860"/>
            <a:ext cx="1777556" cy="1113639"/>
          </a:xfrm>
          <a:prstGeom prst="rect">
            <a:avLst/>
          </a:prstGeom>
        </p:spPr>
      </p:pic>
    </p:spTree>
    <p:extLst>
      <p:ext uri="{BB962C8B-B14F-4D97-AF65-F5344CB8AC3E}">
        <p14:creationId xmlns:p14="http://schemas.microsoft.com/office/powerpoint/2010/main" val="199679919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C.uf3RxIw0Su6cdE9Ex21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C.uf3RxIw0Su6cdE9Ex21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C.uf3RxIw0Su6cdE9Ex21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uf3RxIw0Su6cdE9Ex21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13733</TotalTime>
  <Words>1156</Words>
  <Application>Microsoft Office PowerPoint</Application>
  <PresentationFormat>Widescreen</PresentationFormat>
  <Paragraphs>198</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맑은 고딕</vt:lpstr>
      <vt:lpstr>Amazon Ember</vt:lpstr>
      <vt:lpstr>Arial</vt:lpstr>
      <vt:lpstr>Calibri</vt:lpstr>
      <vt:lpstr>Calibri Light</vt:lpstr>
      <vt:lpstr>inherit</vt:lpstr>
      <vt:lpstr>Wingdings</vt:lpstr>
      <vt:lpstr>Office Theme</vt:lpstr>
      <vt:lpstr>AWS DevOps Professional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Sohaib Rehman</dc:creator>
  <cp:lastModifiedBy>Sohaib Rehman</cp:lastModifiedBy>
  <cp:revision>48</cp:revision>
  <dcterms:created xsi:type="dcterms:W3CDTF">2020-07-12T09:22:40Z</dcterms:created>
  <dcterms:modified xsi:type="dcterms:W3CDTF">2023-02-18T03:48:54Z</dcterms:modified>
</cp:coreProperties>
</file>